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8" r:id="rId3"/>
    <p:sldId id="289" r:id="rId4"/>
    <p:sldId id="296" r:id="rId5"/>
    <p:sldId id="297" r:id="rId6"/>
    <p:sldId id="290" r:id="rId7"/>
    <p:sldId id="291" r:id="rId8"/>
    <p:sldId id="293" r:id="rId9"/>
    <p:sldId id="298" r:id="rId10"/>
    <p:sldId id="292" r:id="rId11"/>
    <p:sldId id="257" r:id="rId12"/>
    <p:sldId id="263" r:id="rId13"/>
    <p:sldId id="269" r:id="rId14"/>
    <p:sldId id="294" r:id="rId15"/>
    <p:sldId id="295" r:id="rId16"/>
    <p:sldId id="299" r:id="rId17"/>
    <p:sldId id="300" r:id="rId18"/>
    <p:sldId id="301" r:id="rId19"/>
    <p:sldId id="302" r:id="rId20"/>
    <p:sldId id="303" r:id="rId21"/>
    <p:sldId id="304" r:id="rId22"/>
    <p:sldId id="305" r:id="rId23"/>
    <p:sldId id="306" r:id="rId24"/>
    <p:sldId id="272" r:id="rId25"/>
    <p:sldId id="274" r:id="rId26"/>
    <p:sldId id="307" r:id="rId27"/>
    <p:sldId id="308" r:id="rId28"/>
    <p:sldId id="315" r:id="rId29"/>
    <p:sldId id="316" r:id="rId30"/>
    <p:sldId id="317" r:id="rId31"/>
    <p:sldId id="318" r:id="rId32"/>
    <p:sldId id="309" r:id="rId33"/>
    <p:sldId id="320" r:id="rId34"/>
    <p:sldId id="319" r:id="rId35"/>
    <p:sldId id="310" r:id="rId36"/>
    <p:sldId id="321" r:id="rId37"/>
    <p:sldId id="322" r:id="rId38"/>
    <p:sldId id="311" r:id="rId39"/>
    <p:sldId id="323" r:id="rId40"/>
    <p:sldId id="312" r:id="rId41"/>
    <p:sldId id="324" r:id="rId42"/>
    <p:sldId id="313" r:id="rId43"/>
    <p:sldId id="325" r:id="rId44"/>
    <p:sldId id="275" r:id="rId45"/>
    <p:sldId id="276" r:id="rId46"/>
    <p:sldId id="278" r:id="rId47"/>
    <p:sldId id="279" r:id="rId48"/>
    <p:sldId id="280" r:id="rId49"/>
    <p:sldId id="281" r:id="rId50"/>
    <p:sldId id="282" r:id="rId51"/>
    <p:sldId id="28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31"/>
    <p:restoredTop sz="92633"/>
  </p:normalViewPr>
  <p:slideViewPr>
    <p:cSldViewPr snapToGrid="0" snapToObjects="1">
      <p:cViewPr varScale="1">
        <p:scale>
          <a:sx n="78" d="100"/>
          <a:sy n="78" d="100"/>
        </p:scale>
        <p:origin x="1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989B1A-493C-0046-8E74-8CA2E5EFC650}" type="datetimeFigureOut">
              <a:rPr lang="en-NP" smtClean="0"/>
              <a:t>26/11/2024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821AE9E-D34D-1E46-9128-2BBCFB33117E}" type="slidenum">
              <a:rPr lang="en-NP" smtClean="0"/>
              <a:t>‹#›</a:t>
            </a:fld>
            <a:endParaRPr lang="en-NP"/>
          </a:p>
        </p:txBody>
      </p:sp>
    </p:spTree>
    <p:extLst>
      <p:ext uri="{BB962C8B-B14F-4D97-AF65-F5344CB8AC3E}">
        <p14:creationId xmlns:p14="http://schemas.microsoft.com/office/powerpoint/2010/main" val="33230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89B1A-493C-0046-8E74-8CA2E5EFC650}" type="datetimeFigureOut">
              <a:rPr lang="en-NP" smtClean="0"/>
              <a:t>26/11/2024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538480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89B1A-493C-0046-8E74-8CA2E5EFC650}" type="datetimeFigureOut">
              <a:rPr lang="en-NP" smtClean="0"/>
              <a:t>26/11/2024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104659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89B1A-493C-0046-8E74-8CA2E5EFC650}" type="datetimeFigureOut">
              <a:rPr lang="en-NP" smtClean="0"/>
              <a:t>26/11/2024</a:t>
            </a:fld>
            <a:endParaRPr lang="en-NP"/>
          </a:p>
        </p:txBody>
      </p:sp>
      <p:sp>
        <p:nvSpPr>
          <p:cNvPr id="5" name="Footer Placeholder 4"/>
          <p:cNvSpPr>
            <a:spLocks noGrp="1"/>
          </p:cNvSpPr>
          <p:nvPr>
            <p:ph type="ftr" sz="quarter" idx="11"/>
          </p:nvPr>
        </p:nvSpPr>
        <p:spPr/>
        <p:txBody>
          <a:bodyPr/>
          <a:lstStyle/>
          <a:p>
            <a:endParaRPr lang="en-NP"/>
          </a:p>
        </p:txBody>
      </p:sp>
      <p:sp>
        <p:nvSpPr>
          <p:cNvPr id="6" name="Slide Number Placeholder 5"/>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2799306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A989B1A-493C-0046-8E74-8CA2E5EFC650}" type="datetimeFigureOut">
              <a:rPr lang="en-NP" smtClean="0"/>
              <a:t>26/11/2024</a:t>
            </a:fld>
            <a:endParaRPr lang="en-NP"/>
          </a:p>
        </p:txBody>
      </p:sp>
      <p:sp>
        <p:nvSpPr>
          <p:cNvPr id="5" name="Footer Placeholder 4"/>
          <p:cNvSpPr>
            <a:spLocks noGrp="1"/>
          </p:cNvSpPr>
          <p:nvPr>
            <p:ph type="ftr" sz="quarter" idx="11"/>
          </p:nvPr>
        </p:nvSpPr>
        <p:spPr>
          <a:xfrm>
            <a:off x="2182708" y="6272784"/>
            <a:ext cx="6327648" cy="365125"/>
          </a:xfrm>
        </p:spPr>
        <p:txBody>
          <a:bodyPr/>
          <a:lstStyle/>
          <a:p>
            <a:endParaRPr lang="en-NP"/>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821AE9E-D34D-1E46-9128-2BBCFB33117E}" type="slidenum">
              <a:rPr lang="en-NP" smtClean="0"/>
              <a:t>‹#›</a:t>
            </a:fld>
            <a:endParaRPr lang="en-NP"/>
          </a:p>
        </p:txBody>
      </p:sp>
    </p:spTree>
    <p:extLst>
      <p:ext uri="{BB962C8B-B14F-4D97-AF65-F5344CB8AC3E}">
        <p14:creationId xmlns:p14="http://schemas.microsoft.com/office/powerpoint/2010/main" val="167318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89B1A-493C-0046-8E74-8CA2E5EFC650}" type="datetimeFigureOut">
              <a:rPr lang="en-NP" smtClean="0"/>
              <a:t>26/11/2024</a:t>
            </a:fld>
            <a:endParaRPr lang="en-NP"/>
          </a:p>
        </p:txBody>
      </p:sp>
      <p:sp>
        <p:nvSpPr>
          <p:cNvPr id="6" name="Footer Placeholder 5"/>
          <p:cNvSpPr>
            <a:spLocks noGrp="1"/>
          </p:cNvSpPr>
          <p:nvPr>
            <p:ph type="ftr" sz="quarter" idx="11"/>
          </p:nvPr>
        </p:nvSpPr>
        <p:spPr/>
        <p:txBody>
          <a:bodyPr/>
          <a:lstStyle/>
          <a:p>
            <a:endParaRPr lang="en-NP"/>
          </a:p>
        </p:txBody>
      </p:sp>
      <p:sp>
        <p:nvSpPr>
          <p:cNvPr id="7" name="Slide Number Placeholder 6"/>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115273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989B1A-493C-0046-8E74-8CA2E5EFC650}" type="datetimeFigureOut">
              <a:rPr lang="en-NP" smtClean="0"/>
              <a:t>26/11/2024</a:t>
            </a:fld>
            <a:endParaRPr lang="en-NP"/>
          </a:p>
        </p:txBody>
      </p:sp>
      <p:sp>
        <p:nvSpPr>
          <p:cNvPr id="8" name="Footer Placeholder 7"/>
          <p:cNvSpPr>
            <a:spLocks noGrp="1"/>
          </p:cNvSpPr>
          <p:nvPr>
            <p:ph type="ftr" sz="quarter" idx="11"/>
          </p:nvPr>
        </p:nvSpPr>
        <p:spPr/>
        <p:txBody>
          <a:bodyPr/>
          <a:lstStyle/>
          <a:p>
            <a:endParaRPr lang="en-NP"/>
          </a:p>
        </p:txBody>
      </p:sp>
      <p:sp>
        <p:nvSpPr>
          <p:cNvPr id="9" name="Slide Number Placeholder 8"/>
          <p:cNvSpPr>
            <a:spLocks noGrp="1"/>
          </p:cNvSpPr>
          <p:nvPr>
            <p:ph type="sldNum" sz="quarter" idx="12"/>
          </p:nvPr>
        </p:nvSpPr>
        <p:spPr/>
        <p:txBody>
          <a:bodyPr/>
          <a:lstStyle/>
          <a:p>
            <a:fld id="{1821AE9E-D34D-1E46-9128-2BBCFB33117E}" type="slidenum">
              <a:rPr lang="en-NP" smtClean="0"/>
              <a:t>‹#›</a:t>
            </a:fld>
            <a:endParaRPr lang="en-NP"/>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46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A989B1A-493C-0046-8E74-8CA2E5EFC650}" type="datetimeFigureOut">
              <a:rPr lang="en-NP" smtClean="0"/>
              <a:t>26/11/2024</a:t>
            </a:fld>
            <a:endParaRPr lang="en-NP"/>
          </a:p>
        </p:txBody>
      </p:sp>
      <p:sp>
        <p:nvSpPr>
          <p:cNvPr id="4" name="Footer Placeholder 3"/>
          <p:cNvSpPr>
            <a:spLocks noGrp="1"/>
          </p:cNvSpPr>
          <p:nvPr>
            <p:ph type="ftr" sz="quarter" idx="11"/>
          </p:nvPr>
        </p:nvSpPr>
        <p:spPr/>
        <p:txBody>
          <a:bodyPr/>
          <a:lstStyle/>
          <a:p>
            <a:endParaRPr lang="en-NP"/>
          </a:p>
        </p:txBody>
      </p:sp>
      <p:sp>
        <p:nvSpPr>
          <p:cNvPr id="5" name="Slide Number Placeholder 4"/>
          <p:cNvSpPr>
            <a:spLocks noGrp="1"/>
          </p:cNvSpPr>
          <p:nvPr>
            <p:ph type="sldNum" sz="quarter" idx="12"/>
          </p:nvPr>
        </p:nvSpPr>
        <p:spPr/>
        <p:txBody>
          <a:bodyPr/>
          <a:lstStyle/>
          <a:p>
            <a:fld id="{1821AE9E-D34D-1E46-9128-2BBCFB33117E}" type="slidenum">
              <a:rPr lang="en-NP" smtClean="0"/>
              <a:t>‹#›</a:t>
            </a:fld>
            <a:endParaRPr lang="en-NP"/>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470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89B1A-493C-0046-8E74-8CA2E5EFC650}" type="datetimeFigureOut">
              <a:rPr lang="en-NP" smtClean="0"/>
              <a:t>26/11/2024</a:t>
            </a:fld>
            <a:endParaRPr lang="en-NP"/>
          </a:p>
        </p:txBody>
      </p:sp>
      <p:sp>
        <p:nvSpPr>
          <p:cNvPr id="3" name="Footer Placeholder 2"/>
          <p:cNvSpPr>
            <a:spLocks noGrp="1"/>
          </p:cNvSpPr>
          <p:nvPr>
            <p:ph type="ftr" sz="quarter" idx="11"/>
          </p:nvPr>
        </p:nvSpPr>
        <p:spPr/>
        <p:txBody>
          <a:bodyPr/>
          <a:lstStyle/>
          <a:p>
            <a:endParaRPr lang="en-NP"/>
          </a:p>
        </p:txBody>
      </p:sp>
      <p:sp>
        <p:nvSpPr>
          <p:cNvPr id="4" name="Slide Number Placeholder 3"/>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359775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989B1A-493C-0046-8E74-8CA2E5EFC650}" type="datetimeFigureOut">
              <a:rPr lang="en-NP" smtClean="0"/>
              <a:t>26/11/2024</a:t>
            </a:fld>
            <a:endParaRPr lang="en-NP"/>
          </a:p>
        </p:txBody>
      </p:sp>
      <p:sp>
        <p:nvSpPr>
          <p:cNvPr id="6" name="Footer Placeholder 5"/>
          <p:cNvSpPr>
            <a:spLocks noGrp="1"/>
          </p:cNvSpPr>
          <p:nvPr>
            <p:ph type="ftr" sz="quarter" idx="11"/>
          </p:nvPr>
        </p:nvSpPr>
        <p:spPr/>
        <p:txBody>
          <a:bodyPr/>
          <a:lstStyle/>
          <a:p>
            <a:endParaRPr lang="en-NP"/>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3214045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989B1A-493C-0046-8E74-8CA2E5EFC650}" type="datetimeFigureOut">
              <a:rPr lang="en-NP" smtClean="0"/>
              <a:t>26/11/2024</a:t>
            </a:fld>
            <a:endParaRPr lang="en-NP"/>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821AE9E-D34D-1E46-9128-2BBCFB33117E}" type="slidenum">
              <a:rPr lang="en-NP" smtClean="0"/>
              <a:t>‹#›</a:t>
            </a:fld>
            <a:endParaRPr lang="en-NP"/>
          </a:p>
        </p:txBody>
      </p:sp>
    </p:spTree>
    <p:extLst>
      <p:ext uri="{BB962C8B-B14F-4D97-AF65-F5344CB8AC3E}">
        <p14:creationId xmlns:p14="http://schemas.microsoft.com/office/powerpoint/2010/main" val="157097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A989B1A-493C-0046-8E74-8CA2E5EFC650}" type="datetimeFigureOut">
              <a:rPr lang="en-NP" smtClean="0"/>
              <a:t>26/11/2024</a:t>
            </a:fld>
            <a:endParaRPr lang="en-NP"/>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NP"/>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821AE9E-D34D-1E46-9128-2BBCFB33117E}" type="slidenum">
              <a:rPr lang="en-NP" smtClean="0"/>
              <a:t>‹#›</a:t>
            </a:fld>
            <a:endParaRPr lang="en-NP"/>
          </a:p>
        </p:txBody>
      </p:sp>
    </p:spTree>
    <p:extLst>
      <p:ext uri="{BB962C8B-B14F-4D97-AF65-F5344CB8AC3E}">
        <p14:creationId xmlns:p14="http://schemas.microsoft.com/office/powerpoint/2010/main" val="743351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lL0pxSslCzo?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9928-F174-6C49-AFCB-0A24379EC1F1}"/>
              </a:ext>
            </a:extLst>
          </p:cNvPr>
          <p:cNvSpPr>
            <a:spLocks noGrp="1"/>
          </p:cNvSpPr>
          <p:nvPr>
            <p:ph type="ctrTitle"/>
          </p:nvPr>
        </p:nvSpPr>
        <p:spPr/>
        <p:txBody>
          <a:bodyPr/>
          <a:lstStyle/>
          <a:p>
            <a:r>
              <a:rPr lang="en-NP" dirty="0"/>
              <a:t>Chapter 3 :       image and graphics</a:t>
            </a:r>
          </a:p>
        </p:txBody>
      </p:sp>
      <p:sp>
        <p:nvSpPr>
          <p:cNvPr id="3" name="Subtitle 2">
            <a:extLst>
              <a:ext uri="{FF2B5EF4-FFF2-40B4-BE49-F238E27FC236}">
                <a16:creationId xmlns:a16="http://schemas.microsoft.com/office/drawing/2014/main" id="{9784E6F0-4F5A-2440-833A-69D48EFBFB73}"/>
              </a:ext>
            </a:extLst>
          </p:cNvPr>
          <p:cNvSpPr>
            <a:spLocks noGrp="1"/>
          </p:cNvSpPr>
          <p:nvPr>
            <p:ph type="subTitle" idx="1"/>
          </p:nvPr>
        </p:nvSpPr>
        <p:spPr/>
        <p:txBody>
          <a:bodyPr/>
          <a:lstStyle/>
          <a:p>
            <a:r>
              <a:rPr lang="en-NP" dirty="0"/>
              <a:t>Multimedia Systems</a:t>
            </a:r>
          </a:p>
        </p:txBody>
      </p:sp>
    </p:spTree>
    <p:extLst>
      <p:ext uri="{BB962C8B-B14F-4D97-AF65-F5344CB8AC3E}">
        <p14:creationId xmlns:p14="http://schemas.microsoft.com/office/powerpoint/2010/main" val="382338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56A2-0BB1-E55F-99FB-E00995964A1B}"/>
              </a:ext>
            </a:extLst>
          </p:cNvPr>
          <p:cNvSpPr>
            <a:spLocks noGrp="1"/>
          </p:cNvSpPr>
          <p:nvPr>
            <p:ph type="title"/>
          </p:nvPr>
        </p:nvSpPr>
        <p:spPr/>
        <p:txBody>
          <a:bodyPr/>
          <a:lstStyle/>
          <a:p>
            <a:r>
              <a:rPr lang="en-NP" dirty="0"/>
              <a:t>Basic Concepts (2. Resolution)</a:t>
            </a:r>
          </a:p>
        </p:txBody>
      </p:sp>
      <p:sp>
        <p:nvSpPr>
          <p:cNvPr id="3" name="Content Placeholder 2">
            <a:extLst>
              <a:ext uri="{FF2B5EF4-FFF2-40B4-BE49-F238E27FC236}">
                <a16:creationId xmlns:a16="http://schemas.microsoft.com/office/drawing/2014/main" id="{BBF3AC38-A3ED-12F0-98B4-05AFD7729B67}"/>
              </a:ext>
            </a:extLst>
          </p:cNvPr>
          <p:cNvSpPr>
            <a:spLocks noGrp="1"/>
          </p:cNvSpPr>
          <p:nvPr>
            <p:ph idx="1"/>
          </p:nvPr>
        </p:nvSpPr>
        <p:spPr/>
        <p:txBody>
          <a:bodyPr/>
          <a:lstStyle/>
          <a:p>
            <a:r>
              <a:rPr lang="en-US" dirty="0"/>
              <a:t>We use pixels to measure the size of an image by length and height.</a:t>
            </a:r>
          </a:p>
          <a:p>
            <a:r>
              <a:rPr lang="en-US" dirty="0"/>
              <a:t>The more pixels in an image, the higher its resolution, and typically the finer its level of detail.</a:t>
            </a:r>
          </a:p>
          <a:p>
            <a:r>
              <a:rPr lang="en-US" dirty="0"/>
              <a:t>Black &amp; white photo of baby appears in the first digital image made on a computer in 1957 showed researcher Russell Kirsch's baby.</a:t>
            </a:r>
            <a:r>
              <a:rPr lang="en-US" b="0" i="0" u="none" strike="noStrike" dirty="0">
                <a:solidFill>
                  <a:srgbClr val="3C3D40"/>
                </a:solidFill>
                <a:effectLst/>
                <a:latin typeface="Gothambook"/>
              </a:rPr>
              <a:t> </a:t>
            </a:r>
            <a:r>
              <a:rPr lang="en-US" b="1" i="0" u="none" strike="noStrike" dirty="0">
                <a:solidFill>
                  <a:schemeClr val="accent2"/>
                </a:solidFill>
                <a:effectLst/>
                <a:latin typeface="+mj-lt"/>
              </a:rPr>
              <a:t>176x176 pixels</a:t>
            </a:r>
          </a:p>
          <a:p>
            <a:r>
              <a:rPr lang="en-US" dirty="0"/>
              <a:t>Today's standard HD image would measure 1920x1080 pixels.</a:t>
            </a:r>
          </a:p>
          <a:p>
            <a:r>
              <a:rPr lang="en-US" b="0" i="0" u="none" strike="noStrike" dirty="0">
                <a:solidFill>
                  <a:srgbClr val="3C3D40"/>
                </a:solidFill>
                <a:effectLst/>
                <a:latin typeface="Gothambook"/>
              </a:rPr>
              <a:t> </a:t>
            </a:r>
            <a:r>
              <a:rPr lang="en-US" dirty="0"/>
              <a:t>In practice, that means you can zoom in more closely on a high-resolution image before details begin to blur and individual pixels become perceptible.</a:t>
            </a:r>
          </a:p>
          <a:p>
            <a:r>
              <a:rPr lang="en-US" dirty="0"/>
              <a:t>Higher-resolution images have more pixels per inch, so they can be printed at larger sizes before they lose detail.</a:t>
            </a:r>
            <a:endParaRPr lang="en-NP" dirty="0"/>
          </a:p>
        </p:txBody>
      </p:sp>
      <p:pic>
        <p:nvPicPr>
          <p:cNvPr id="5" name="Picture 4">
            <a:extLst>
              <a:ext uri="{FF2B5EF4-FFF2-40B4-BE49-F238E27FC236}">
                <a16:creationId xmlns:a16="http://schemas.microsoft.com/office/drawing/2014/main" id="{3CA3B169-261F-21BD-BCD8-949C13D741D1}"/>
              </a:ext>
            </a:extLst>
          </p:cNvPr>
          <p:cNvPicPr>
            <a:picLocks noChangeAspect="1"/>
          </p:cNvPicPr>
          <p:nvPr/>
        </p:nvPicPr>
        <p:blipFill>
          <a:blip r:embed="rId2"/>
          <a:stretch>
            <a:fillRect/>
          </a:stretch>
        </p:blipFill>
        <p:spPr>
          <a:xfrm>
            <a:off x="9565386" y="323089"/>
            <a:ext cx="1931670" cy="2146959"/>
          </a:xfrm>
          <a:prstGeom prst="rect">
            <a:avLst/>
          </a:prstGeom>
        </p:spPr>
      </p:pic>
    </p:spTree>
    <p:extLst>
      <p:ext uri="{BB962C8B-B14F-4D97-AF65-F5344CB8AC3E}">
        <p14:creationId xmlns:p14="http://schemas.microsoft.com/office/powerpoint/2010/main" val="322742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A04A8-8614-D74B-AAE7-9523E340E12D}"/>
              </a:ext>
            </a:extLst>
          </p:cNvPr>
          <p:cNvSpPr>
            <a:spLocks noGrp="1"/>
          </p:cNvSpPr>
          <p:nvPr>
            <p:ph type="title"/>
          </p:nvPr>
        </p:nvSpPr>
        <p:spPr/>
        <p:txBody>
          <a:bodyPr/>
          <a:lstStyle/>
          <a:p>
            <a:r>
              <a:rPr lang="en-NP" dirty="0"/>
              <a:t>Resolution and Density</a:t>
            </a:r>
          </a:p>
        </p:txBody>
      </p:sp>
      <p:pic>
        <p:nvPicPr>
          <p:cNvPr id="5" name="Content Placeholder 4">
            <a:extLst>
              <a:ext uri="{FF2B5EF4-FFF2-40B4-BE49-F238E27FC236}">
                <a16:creationId xmlns:a16="http://schemas.microsoft.com/office/drawing/2014/main" id="{38DCA75D-09A4-BC47-8B4B-A9381B242A9B}"/>
              </a:ext>
            </a:extLst>
          </p:cNvPr>
          <p:cNvPicPr>
            <a:picLocks noGrp="1" noChangeAspect="1"/>
          </p:cNvPicPr>
          <p:nvPr>
            <p:ph idx="1"/>
          </p:nvPr>
        </p:nvPicPr>
        <p:blipFill>
          <a:blip r:embed="rId2"/>
          <a:stretch>
            <a:fillRect/>
          </a:stretch>
        </p:blipFill>
        <p:spPr>
          <a:xfrm>
            <a:off x="491175" y="1803908"/>
            <a:ext cx="4020949" cy="2377948"/>
          </a:xfrm>
        </p:spPr>
      </p:pic>
      <p:pic>
        <p:nvPicPr>
          <p:cNvPr id="6" name="Picture 5">
            <a:extLst>
              <a:ext uri="{FF2B5EF4-FFF2-40B4-BE49-F238E27FC236}">
                <a16:creationId xmlns:a16="http://schemas.microsoft.com/office/drawing/2014/main" id="{CB8D865F-F0C7-95A3-DF7F-0F0902B26E4F}"/>
              </a:ext>
            </a:extLst>
          </p:cNvPr>
          <p:cNvPicPr>
            <a:picLocks noChangeAspect="1"/>
          </p:cNvPicPr>
          <p:nvPr/>
        </p:nvPicPr>
        <p:blipFill>
          <a:blip r:embed="rId3"/>
          <a:stretch>
            <a:fillRect/>
          </a:stretch>
        </p:blipFill>
        <p:spPr>
          <a:xfrm>
            <a:off x="4713481" y="1803908"/>
            <a:ext cx="2514728" cy="2659808"/>
          </a:xfrm>
          <a:prstGeom prst="rect">
            <a:avLst/>
          </a:prstGeom>
        </p:spPr>
      </p:pic>
      <p:pic>
        <p:nvPicPr>
          <p:cNvPr id="8" name="Picture 7">
            <a:extLst>
              <a:ext uri="{FF2B5EF4-FFF2-40B4-BE49-F238E27FC236}">
                <a16:creationId xmlns:a16="http://schemas.microsoft.com/office/drawing/2014/main" id="{CA32EE47-0864-9469-2E9C-3A1531C003D8}"/>
              </a:ext>
            </a:extLst>
          </p:cNvPr>
          <p:cNvPicPr>
            <a:picLocks noChangeAspect="1"/>
          </p:cNvPicPr>
          <p:nvPr/>
        </p:nvPicPr>
        <p:blipFill>
          <a:blip r:embed="rId4"/>
          <a:stretch>
            <a:fillRect/>
          </a:stretch>
        </p:blipFill>
        <p:spPr>
          <a:xfrm>
            <a:off x="4656297" y="4264659"/>
            <a:ext cx="2514728" cy="2360568"/>
          </a:xfrm>
          <a:prstGeom prst="rect">
            <a:avLst/>
          </a:prstGeom>
        </p:spPr>
      </p:pic>
      <p:pic>
        <p:nvPicPr>
          <p:cNvPr id="10" name="Picture 9">
            <a:extLst>
              <a:ext uri="{FF2B5EF4-FFF2-40B4-BE49-F238E27FC236}">
                <a16:creationId xmlns:a16="http://schemas.microsoft.com/office/drawing/2014/main" id="{196B3CD8-AB89-F619-A201-B93CA9E155B2}"/>
              </a:ext>
            </a:extLst>
          </p:cNvPr>
          <p:cNvPicPr>
            <a:picLocks noChangeAspect="1"/>
          </p:cNvPicPr>
          <p:nvPr/>
        </p:nvPicPr>
        <p:blipFill>
          <a:blip r:embed="rId5"/>
          <a:stretch>
            <a:fillRect/>
          </a:stretch>
        </p:blipFill>
        <p:spPr>
          <a:xfrm>
            <a:off x="491174" y="4264659"/>
            <a:ext cx="4020949" cy="2377948"/>
          </a:xfrm>
          <a:prstGeom prst="rect">
            <a:avLst/>
          </a:prstGeom>
        </p:spPr>
      </p:pic>
      <p:sp>
        <p:nvSpPr>
          <p:cNvPr id="12" name="TextBox 11">
            <a:extLst>
              <a:ext uri="{FF2B5EF4-FFF2-40B4-BE49-F238E27FC236}">
                <a16:creationId xmlns:a16="http://schemas.microsoft.com/office/drawing/2014/main" id="{1A152320-1593-6225-8618-9D81A0D82EEB}"/>
              </a:ext>
            </a:extLst>
          </p:cNvPr>
          <p:cNvSpPr txBox="1"/>
          <p:nvPr/>
        </p:nvSpPr>
        <p:spPr>
          <a:xfrm>
            <a:off x="6364705" y="2551837"/>
            <a:ext cx="5245769" cy="2031325"/>
          </a:xfrm>
          <a:prstGeom prst="rect">
            <a:avLst/>
          </a:prstGeom>
          <a:noFill/>
        </p:spPr>
        <p:txBody>
          <a:bodyPr wrap="square">
            <a:spAutoFit/>
          </a:bodyPr>
          <a:lstStyle/>
          <a:p>
            <a:pPr algn="l">
              <a:buFont typeface="Arial" panose="020B0604020202020204" pitchFamily="34" charset="0"/>
              <a:buChar char="•"/>
            </a:pPr>
            <a:endParaRPr lang="en-US" b="0" i="0" u="none" strike="noStrike" dirty="0">
              <a:solidFill>
                <a:srgbClr val="000000"/>
              </a:solidFill>
              <a:effectLst/>
            </a:endParaRPr>
          </a:p>
          <a:p>
            <a:pPr marL="1143000" lvl="2" indent="-228600" algn="l">
              <a:buFont typeface="Arial" panose="020B0604020202020204" pitchFamily="34" charset="0"/>
              <a:buChar char="•"/>
            </a:pPr>
            <a:r>
              <a:rPr lang="en-US" b="0" i="0" u="none" strike="noStrike" dirty="0">
                <a:solidFill>
                  <a:srgbClr val="000000"/>
                </a:solidFill>
                <a:effectLst/>
              </a:rPr>
              <a:t>A 1080p resolution on a </a:t>
            </a:r>
            <a:r>
              <a:rPr lang="en-US" b="1" i="0" u="none" strike="noStrike" dirty="0">
                <a:solidFill>
                  <a:srgbClr val="000000"/>
                </a:solidFill>
                <a:effectLst/>
              </a:rPr>
              <a:t>24-inch monitor</a:t>
            </a:r>
            <a:r>
              <a:rPr lang="en-US" b="0" i="0" u="none" strike="noStrike" dirty="0">
                <a:solidFill>
                  <a:srgbClr val="000000"/>
                </a:solidFill>
                <a:effectLst/>
              </a:rPr>
              <a:t> has lower PPI compared to the same resolution on a </a:t>
            </a:r>
            <a:r>
              <a:rPr lang="en-US" b="1" i="0" u="none" strike="noStrike" dirty="0">
                <a:solidFill>
                  <a:srgbClr val="000000"/>
                </a:solidFill>
                <a:effectLst/>
              </a:rPr>
              <a:t>13-inch laptop</a:t>
            </a:r>
            <a:r>
              <a:rPr lang="en-US" b="0" i="0" u="none" strike="noStrike" dirty="0">
                <a:solidFill>
                  <a:srgbClr val="000000"/>
                </a:solidFill>
                <a:effectLst/>
              </a:rPr>
              <a:t> because the pixels are spread over a larger area on the bigger screen.</a:t>
            </a:r>
          </a:p>
        </p:txBody>
      </p:sp>
    </p:spTree>
    <p:extLst>
      <p:ext uri="{BB962C8B-B14F-4D97-AF65-F5344CB8AC3E}">
        <p14:creationId xmlns:p14="http://schemas.microsoft.com/office/powerpoint/2010/main" val="410117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3058-A2C2-C14E-A04E-5506558A06D0}"/>
              </a:ext>
            </a:extLst>
          </p:cNvPr>
          <p:cNvSpPr>
            <a:spLocks noGrp="1"/>
          </p:cNvSpPr>
          <p:nvPr>
            <p:ph type="title"/>
          </p:nvPr>
        </p:nvSpPr>
        <p:spPr/>
        <p:txBody>
          <a:bodyPr/>
          <a:lstStyle/>
          <a:p>
            <a:r>
              <a:rPr lang="en-NP" dirty="0"/>
              <a:t>Resolution</a:t>
            </a:r>
          </a:p>
        </p:txBody>
      </p:sp>
      <p:pic>
        <p:nvPicPr>
          <p:cNvPr id="5" name="Content Placeholder 4">
            <a:extLst>
              <a:ext uri="{FF2B5EF4-FFF2-40B4-BE49-F238E27FC236}">
                <a16:creationId xmlns:a16="http://schemas.microsoft.com/office/drawing/2014/main" id="{29CF5C8A-3887-674C-BD3B-231C9DBB917A}"/>
              </a:ext>
            </a:extLst>
          </p:cNvPr>
          <p:cNvPicPr>
            <a:picLocks noGrp="1" noChangeAspect="1"/>
          </p:cNvPicPr>
          <p:nvPr>
            <p:ph idx="1"/>
          </p:nvPr>
        </p:nvPicPr>
        <p:blipFill>
          <a:blip r:embed="rId2"/>
          <a:stretch>
            <a:fillRect/>
          </a:stretch>
        </p:blipFill>
        <p:spPr>
          <a:xfrm>
            <a:off x="1666754" y="2199190"/>
            <a:ext cx="8016996" cy="3576578"/>
          </a:xfrm>
        </p:spPr>
      </p:pic>
    </p:spTree>
    <p:extLst>
      <p:ext uri="{BB962C8B-B14F-4D97-AF65-F5344CB8AC3E}">
        <p14:creationId xmlns:p14="http://schemas.microsoft.com/office/powerpoint/2010/main" val="1641605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E220-8B45-654F-B1E6-749D441302D0}"/>
              </a:ext>
            </a:extLst>
          </p:cNvPr>
          <p:cNvSpPr>
            <a:spLocks noGrp="1"/>
          </p:cNvSpPr>
          <p:nvPr>
            <p:ph type="title"/>
          </p:nvPr>
        </p:nvSpPr>
        <p:spPr>
          <a:xfrm>
            <a:off x="1069848" y="168442"/>
            <a:ext cx="10058400" cy="890337"/>
          </a:xfrm>
        </p:spPr>
        <p:txBody>
          <a:bodyPr/>
          <a:lstStyle/>
          <a:p>
            <a:r>
              <a:rPr lang="en-NP" dirty="0"/>
              <a:t>RGB Example</a:t>
            </a:r>
          </a:p>
        </p:txBody>
      </p:sp>
      <p:pic>
        <p:nvPicPr>
          <p:cNvPr id="7" name="Content Placeholder 6">
            <a:extLst>
              <a:ext uri="{FF2B5EF4-FFF2-40B4-BE49-F238E27FC236}">
                <a16:creationId xmlns:a16="http://schemas.microsoft.com/office/drawing/2014/main" id="{98907812-0D80-124C-8542-2A38CBF41DED}"/>
              </a:ext>
            </a:extLst>
          </p:cNvPr>
          <p:cNvPicPr>
            <a:picLocks noGrp="1" noChangeAspect="1"/>
          </p:cNvPicPr>
          <p:nvPr>
            <p:ph sz="half" idx="1"/>
          </p:nvPr>
        </p:nvPicPr>
        <p:blipFill>
          <a:blip r:embed="rId2"/>
          <a:stretch>
            <a:fillRect/>
          </a:stretch>
        </p:blipFill>
        <p:spPr>
          <a:xfrm>
            <a:off x="309319" y="1404520"/>
            <a:ext cx="2917960" cy="2108701"/>
          </a:xfrm>
        </p:spPr>
      </p:pic>
      <p:pic>
        <p:nvPicPr>
          <p:cNvPr id="9" name="Content Placeholder 8">
            <a:extLst>
              <a:ext uri="{FF2B5EF4-FFF2-40B4-BE49-F238E27FC236}">
                <a16:creationId xmlns:a16="http://schemas.microsoft.com/office/drawing/2014/main" id="{0E2EECCD-556D-A842-87C9-19D7FAB0A6D5}"/>
              </a:ext>
            </a:extLst>
          </p:cNvPr>
          <p:cNvPicPr>
            <a:picLocks noGrp="1" noChangeAspect="1"/>
          </p:cNvPicPr>
          <p:nvPr>
            <p:ph sz="half" idx="2"/>
          </p:nvPr>
        </p:nvPicPr>
        <p:blipFill>
          <a:blip r:embed="rId3"/>
          <a:stretch>
            <a:fillRect/>
          </a:stretch>
        </p:blipFill>
        <p:spPr>
          <a:xfrm>
            <a:off x="4337384" y="1404520"/>
            <a:ext cx="2771886" cy="2108700"/>
          </a:xfrm>
        </p:spPr>
      </p:pic>
      <p:pic>
        <p:nvPicPr>
          <p:cNvPr id="3" name="Content Placeholder 5">
            <a:extLst>
              <a:ext uri="{FF2B5EF4-FFF2-40B4-BE49-F238E27FC236}">
                <a16:creationId xmlns:a16="http://schemas.microsoft.com/office/drawing/2014/main" id="{D78974D0-069D-5E65-87D6-4AE6C9F8E3D8}"/>
              </a:ext>
            </a:extLst>
          </p:cNvPr>
          <p:cNvPicPr>
            <a:picLocks noChangeAspect="1"/>
          </p:cNvPicPr>
          <p:nvPr/>
        </p:nvPicPr>
        <p:blipFill>
          <a:blip r:embed="rId4"/>
          <a:stretch>
            <a:fillRect/>
          </a:stretch>
        </p:blipFill>
        <p:spPr>
          <a:xfrm>
            <a:off x="8219375" y="1404520"/>
            <a:ext cx="2747743" cy="2192922"/>
          </a:xfrm>
          <a:prstGeom prst="rect">
            <a:avLst/>
          </a:prstGeom>
        </p:spPr>
      </p:pic>
      <p:pic>
        <p:nvPicPr>
          <p:cNvPr id="4" name="Content Placeholder 7">
            <a:extLst>
              <a:ext uri="{FF2B5EF4-FFF2-40B4-BE49-F238E27FC236}">
                <a16:creationId xmlns:a16="http://schemas.microsoft.com/office/drawing/2014/main" id="{5638B747-2D95-3D05-0E45-348273AF4A56}"/>
              </a:ext>
            </a:extLst>
          </p:cNvPr>
          <p:cNvPicPr>
            <a:picLocks noChangeAspect="1"/>
          </p:cNvPicPr>
          <p:nvPr/>
        </p:nvPicPr>
        <p:blipFill>
          <a:blip r:embed="rId5"/>
          <a:stretch>
            <a:fillRect/>
          </a:stretch>
        </p:blipFill>
        <p:spPr>
          <a:xfrm>
            <a:off x="1947263" y="3858962"/>
            <a:ext cx="3298506" cy="2632474"/>
          </a:xfrm>
          <a:prstGeom prst="rect">
            <a:avLst/>
          </a:prstGeom>
        </p:spPr>
      </p:pic>
      <p:pic>
        <p:nvPicPr>
          <p:cNvPr id="5" name="Content Placeholder 8">
            <a:extLst>
              <a:ext uri="{FF2B5EF4-FFF2-40B4-BE49-F238E27FC236}">
                <a16:creationId xmlns:a16="http://schemas.microsoft.com/office/drawing/2014/main" id="{8508D0EE-20EA-83D4-955F-13EDCF11CA95}"/>
              </a:ext>
            </a:extLst>
          </p:cNvPr>
          <p:cNvPicPr>
            <a:picLocks noChangeAspect="1"/>
          </p:cNvPicPr>
          <p:nvPr/>
        </p:nvPicPr>
        <p:blipFill>
          <a:blip r:embed="rId6"/>
          <a:stretch>
            <a:fillRect/>
          </a:stretch>
        </p:blipFill>
        <p:spPr>
          <a:xfrm>
            <a:off x="6096000" y="3858961"/>
            <a:ext cx="3433011" cy="2632474"/>
          </a:xfrm>
          <a:prstGeom prst="rect">
            <a:avLst/>
          </a:prstGeom>
        </p:spPr>
      </p:pic>
    </p:spTree>
    <p:extLst>
      <p:ext uri="{BB962C8B-B14F-4D97-AF65-F5344CB8AC3E}">
        <p14:creationId xmlns:p14="http://schemas.microsoft.com/office/powerpoint/2010/main" val="91171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E68B-1938-4DB7-3A50-5322E60B8554}"/>
              </a:ext>
            </a:extLst>
          </p:cNvPr>
          <p:cNvSpPr>
            <a:spLocks noGrp="1"/>
          </p:cNvSpPr>
          <p:nvPr>
            <p:ph type="title"/>
          </p:nvPr>
        </p:nvSpPr>
        <p:spPr/>
        <p:txBody>
          <a:bodyPr/>
          <a:lstStyle/>
          <a:p>
            <a:r>
              <a:rPr lang="en-NP" dirty="0"/>
              <a:t>Image Size</a:t>
            </a:r>
          </a:p>
        </p:txBody>
      </p:sp>
      <p:sp>
        <p:nvSpPr>
          <p:cNvPr id="3" name="Content Placeholder 2">
            <a:extLst>
              <a:ext uri="{FF2B5EF4-FFF2-40B4-BE49-F238E27FC236}">
                <a16:creationId xmlns:a16="http://schemas.microsoft.com/office/drawing/2014/main" id="{EB994B72-2831-28E6-A9AA-BDD5E165AF34}"/>
              </a:ext>
            </a:extLst>
          </p:cNvPr>
          <p:cNvSpPr>
            <a:spLocks noGrp="1"/>
          </p:cNvSpPr>
          <p:nvPr>
            <p:ph idx="1"/>
          </p:nvPr>
        </p:nvSpPr>
        <p:spPr/>
        <p:txBody>
          <a:bodyPr/>
          <a:lstStyle/>
          <a:p>
            <a:r>
              <a:rPr lang="en-US" b="0" i="0" u="none" strike="noStrike" dirty="0">
                <a:solidFill>
                  <a:srgbClr val="000000"/>
                </a:solidFill>
                <a:effectLst/>
                <a:latin typeface="-webkit-standard"/>
              </a:rPr>
              <a:t>Computer storage is less of a concern today, but image size still matters for such things as how many photos a camera can hold or how long it takes to send a picture to or from a mobile phone.</a:t>
            </a:r>
          </a:p>
          <a:p>
            <a:r>
              <a:rPr lang="en-US" b="0" i="0" u="none" strike="noStrike" dirty="0">
                <a:solidFill>
                  <a:srgbClr val="000000"/>
                </a:solidFill>
                <a:effectLst/>
                <a:latin typeface="-webkit-standard"/>
              </a:rPr>
              <a:t>Because a digital image is an array of pixels, three things determine its size:</a:t>
            </a:r>
            <a:endParaRPr lang="en-US" dirty="0">
              <a:solidFill>
                <a:srgbClr val="000000"/>
              </a:solidFill>
              <a:latin typeface="-webkit-standard"/>
            </a:endParaRPr>
          </a:p>
          <a:p>
            <a:pPr lvl="1">
              <a:buFont typeface="Arial" panose="020B0604020202020204" pitchFamily="34" charset="0"/>
              <a:buChar char="•"/>
            </a:pPr>
            <a:r>
              <a:rPr lang="en-US" b="0" i="0" u="none" strike="noStrike" dirty="0">
                <a:solidFill>
                  <a:schemeClr val="accent2"/>
                </a:solidFill>
                <a:effectLst/>
                <a:latin typeface="-webkit-standard"/>
              </a:rPr>
              <a:t>The width of the image in pixels</a:t>
            </a:r>
          </a:p>
          <a:p>
            <a:pPr lvl="1">
              <a:buFont typeface="Arial" panose="020B0604020202020204" pitchFamily="34" charset="0"/>
              <a:buChar char="•"/>
            </a:pPr>
            <a:r>
              <a:rPr lang="en-US" b="0" i="0" u="none" strike="noStrike" dirty="0">
                <a:solidFill>
                  <a:schemeClr val="accent2"/>
                </a:solidFill>
                <a:effectLst/>
                <a:latin typeface="-webkit-standard"/>
              </a:rPr>
              <a:t>The height of the image in pixels</a:t>
            </a:r>
          </a:p>
          <a:p>
            <a:pPr lvl="1">
              <a:buFont typeface="Arial" panose="020B0604020202020204" pitchFamily="34" charset="0"/>
              <a:buChar char="•"/>
            </a:pPr>
            <a:r>
              <a:rPr lang="en-US" b="0" i="0" u="none" strike="noStrike" dirty="0">
                <a:solidFill>
                  <a:schemeClr val="accent2"/>
                </a:solidFill>
                <a:effectLst/>
                <a:latin typeface="-webkit-standard"/>
              </a:rPr>
              <a:t>The </a:t>
            </a:r>
            <a:r>
              <a:rPr lang="en-US" b="0" i="1" u="none" strike="noStrike" dirty="0">
                <a:solidFill>
                  <a:schemeClr val="accent2"/>
                </a:solidFill>
                <a:effectLst/>
                <a:latin typeface="-webkit-standard"/>
              </a:rPr>
              <a:t>pixel depth</a:t>
            </a:r>
            <a:r>
              <a:rPr lang="en-US" b="0" i="0" u="none" strike="noStrike" dirty="0">
                <a:solidFill>
                  <a:schemeClr val="accent2"/>
                </a:solidFill>
                <a:effectLst/>
                <a:latin typeface="-webkit-standard"/>
              </a:rPr>
              <a:t>, or number of bits used to represent one pixel.</a:t>
            </a:r>
          </a:p>
          <a:p>
            <a:pPr algn="l"/>
            <a:r>
              <a:rPr lang="en-US" b="0" i="0" u="none" strike="noStrike" dirty="0">
                <a:solidFill>
                  <a:srgbClr val="000000"/>
                </a:solidFill>
                <a:effectLst/>
                <a:latin typeface="-webkit-standard"/>
              </a:rPr>
              <a:t>Total image size, in bits, is simply the product of these three quantities:</a:t>
            </a:r>
          </a:p>
          <a:p>
            <a:pPr algn="l"/>
            <a:r>
              <a:rPr lang="en-US" i="1" dirty="0">
                <a:solidFill>
                  <a:schemeClr val="accent2"/>
                </a:solidFill>
              </a:rPr>
              <a:t>S</a:t>
            </a:r>
            <a:r>
              <a:rPr lang="en-US" dirty="0">
                <a:solidFill>
                  <a:schemeClr val="accent2"/>
                </a:solidFill>
              </a:rPr>
              <a:t> = </a:t>
            </a:r>
            <a:r>
              <a:rPr lang="en-US" i="1" dirty="0">
                <a:solidFill>
                  <a:schemeClr val="accent2"/>
                </a:solidFill>
              </a:rPr>
              <a:t>w</a:t>
            </a:r>
            <a:r>
              <a:rPr lang="en-US" dirty="0">
                <a:solidFill>
                  <a:schemeClr val="accent2"/>
                </a:solidFill>
              </a:rPr>
              <a:t> × </a:t>
            </a:r>
            <a:r>
              <a:rPr lang="en-US" i="1" dirty="0">
                <a:solidFill>
                  <a:schemeClr val="accent2"/>
                </a:solidFill>
              </a:rPr>
              <a:t>h</a:t>
            </a:r>
            <a:r>
              <a:rPr lang="en-US" dirty="0">
                <a:solidFill>
                  <a:schemeClr val="accent2"/>
                </a:solidFill>
              </a:rPr>
              <a:t> × </a:t>
            </a:r>
            <a:r>
              <a:rPr lang="en-US" i="1" dirty="0">
                <a:solidFill>
                  <a:schemeClr val="accent2"/>
                </a:solidFill>
              </a:rPr>
              <a:t>d</a:t>
            </a:r>
            <a:r>
              <a:rPr lang="en-US" i="1" dirty="0"/>
              <a:t> </a:t>
            </a:r>
            <a:r>
              <a:rPr lang="en-US" b="0" i="0" u="none" strike="noStrike" dirty="0">
                <a:solidFill>
                  <a:srgbClr val="000000"/>
                </a:solidFill>
                <a:effectLst/>
                <a:latin typeface="-webkit-standard"/>
              </a:rPr>
              <a:t>where </a:t>
            </a:r>
            <a:r>
              <a:rPr lang="en-US" b="0" i="1" u="none" strike="noStrike" dirty="0">
                <a:solidFill>
                  <a:srgbClr val="000000"/>
                </a:solidFill>
                <a:effectLst/>
                <a:latin typeface="-webkit-standard"/>
              </a:rPr>
              <a:t>S</a:t>
            </a:r>
            <a:r>
              <a:rPr lang="en-US" b="0" i="0" u="none" strike="noStrike" dirty="0">
                <a:solidFill>
                  <a:srgbClr val="000000"/>
                </a:solidFill>
                <a:effectLst/>
                <a:latin typeface="-webkit-standard"/>
              </a:rPr>
              <a:t> is the image size in bits, </a:t>
            </a:r>
            <a:r>
              <a:rPr lang="en-US" b="0" i="1" u="none" strike="noStrike" dirty="0">
                <a:solidFill>
                  <a:srgbClr val="000000"/>
                </a:solidFill>
                <a:effectLst/>
                <a:latin typeface="-webkit-standard"/>
              </a:rPr>
              <a:t>w</a:t>
            </a:r>
            <a:r>
              <a:rPr lang="en-US" b="0" i="0" u="none" strike="noStrike" dirty="0">
                <a:solidFill>
                  <a:srgbClr val="000000"/>
                </a:solidFill>
                <a:effectLst/>
                <a:latin typeface="-webkit-standard"/>
              </a:rPr>
              <a:t> is its width in pixels, </a:t>
            </a:r>
            <a:r>
              <a:rPr lang="en-US" b="0" i="1" u="none" strike="noStrike" dirty="0">
                <a:solidFill>
                  <a:srgbClr val="000000"/>
                </a:solidFill>
                <a:effectLst/>
                <a:latin typeface="-webkit-standard"/>
              </a:rPr>
              <a:t>h</a:t>
            </a:r>
            <a:r>
              <a:rPr lang="en-US" b="0" i="0" u="none" strike="noStrike" dirty="0">
                <a:solidFill>
                  <a:srgbClr val="000000"/>
                </a:solidFill>
                <a:effectLst/>
                <a:latin typeface="-webkit-standard"/>
              </a:rPr>
              <a:t> is its height in pixels, and </a:t>
            </a:r>
            <a:r>
              <a:rPr lang="en-US" b="0" i="1" u="none" strike="noStrike" dirty="0">
                <a:solidFill>
                  <a:srgbClr val="000000"/>
                </a:solidFill>
                <a:effectLst/>
                <a:latin typeface="-webkit-standard"/>
              </a:rPr>
              <a:t>d</a:t>
            </a:r>
            <a:r>
              <a:rPr lang="en-US" b="0" i="0" u="none" strike="noStrike" dirty="0">
                <a:solidFill>
                  <a:srgbClr val="000000"/>
                </a:solidFill>
                <a:effectLst/>
                <a:latin typeface="-webkit-standard"/>
              </a:rPr>
              <a:t> is its depth in bits</a:t>
            </a:r>
          </a:p>
          <a:p>
            <a:endParaRPr lang="en-NP" dirty="0"/>
          </a:p>
        </p:txBody>
      </p:sp>
    </p:spTree>
    <p:extLst>
      <p:ext uri="{BB962C8B-B14F-4D97-AF65-F5344CB8AC3E}">
        <p14:creationId xmlns:p14="http://schemas.microsoft.com/office/powerpoint/2010/main" val="392921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9ACA-3F0F-F09A-DAFB-CACCE6BEA924}"/>
              </a:ext>
            </a:extLst>
          </p:cNvPr>
          <p:cNvSpPr>
            <a:spLocks noGrp="1"/>
          </p:cNvSpPr>
          <p:nvPr>
            <p:ph type="title"/>
          </p:nvPr>
        </p:nvSpPr>
        <p:spPr/>
        <p:txBody>
          <a:bodyPr/>
          <a:lstStyle/>
          <a:p>
            <a:r>
              <a:rPr lang="en-NP" dirty="0"/>
              <a:t>Example</a:t>
            </a:r>
          </a:p>
        </p:txBody>
      </p:sp>
      <p:sp>
        <p:nvSpPr>
          <p:cNvPr id="3" name="Content Placeholder 2">
            <a:extLst>
              <a:ext uri="{FF2B5EF4-FFF2-40B4-BE49-F238E27FC236}">
                <a16:creationId xmlns:a16="http://schemas.microsoft.com/office/drawing/2014/main" id="{3EF0A963-F34D-B3E3-8483-FAACB31B06DF}"/>
              </a:ext>
            </a:extLst>
          </p:cNvPr>
          <p:cNvSpPr>
            <a:spLocks noGrp="1"/>
          </p:cNvSpPr>
          <p:nvPr>
            <p:ph idx="1"/>
          </p:nvPr>
        </p:nvSpPr>
        <p:spPr/>
        <p:txBody>
          <a:bodyPr/>
          <a:lstStyle/>
          <a:p>
            <a:r>
              <a:rPr lang="en-US" dirty="0">
                <a:solidFill>
                  <a:schemeClr val="accent2"/>
                </a:solidFill>
                <a:latin typeface="-webkit-standard"/>
              </a:rPr>
              <a:t>C</a:t>
            </a:r>
            <a:r>
              <a:rPr lang="en-US" b="0" i="0" u="none" strike="noStrike" dirty="0">
                <a:solidFill>
                  <a:schemeClr val="accent2"/>
                </a:solidFill>
                <a:effectLst/>
                <a:latin typeface="-webkit-standard"/>
              </a:rPr>
              <a:t>onsider a digital photograph that is 1748 pixels wide by 1240 pixels high and uses 8 bits for each of the red, green, and blue primary colors in each pixel.</a:t>
            </a:r>
          </a:p>
          <a:p>
            <a:r>
              <a:rPr lang="en-US" b="0" i="0" u="none" strike="noStrike" dirty="0">
                <a:solidFill>
                  <a:srgbClr val="000000"/>
                </a:solidFill>
                <a:effectLst/>
                <a:latin typeface="-webkit-standard"/>
              </a:rPr>
              <a:t>This photo’s pixel depth is the total number of bits in one pixel, or 8 + 8 + 8, i.e., 24.</a:t>
            </a:r>
            <a:endParaRPr lang="en-US" dirty="0">
              <a:solidFill>
                <a:srgbClr val="000000"/>
              </a:solidFill>
              <a:latin typeface="-webkit-standard"/>
            </a:endParaRPr>
          </a:p>
          <a:p>
            <a:r>
              <a:rPr lang="en-US" b="0" i="0" u="none" strike="noStrike" dirty="0">
                <a:solidFill>
                  <a:srgbClr val="000000"/>
                </a:solidFill>
                <a:effectLst/>
                <a:latin typeface="-webkit-standard"/>
              </a:rPr>
              <a:t>The total number of bits in the photo is then 1748 × 1240 × 24 = 52,020,480 bits.</a:t>
            </a:r>
          </a:p>
          <a:p>
            <a:r>
              <a:rPr lang="en-US" b="0" i="0" u="none" strike="noStrike" dirty="0">
                <a:solidFill>
                  <a:srgbClr val="000000"/>
                </a:solidFill>
                <a:effectLst/>
                <a:latin typeface="-webkit-standard"/>
              </a:rPr>
              <a:t>Since one byte is 8 bits, dividing by 8 gives the size in bytes, a more conventional unit of the size of digital documents: 52,020,480 ÷ 8 = 6,502,560, or about 6 megabytes.</a:t>
            </a:r>
            <a:endParaRPr lang="en-NP" dirty="0"/>
          </a:p>
        </p:txBody>
      </p:sp>
    </p:spTree>
    <p:extLst>
      <p:ext uri="{BB962C8B-B14F-4D97-AF65-F5344CB8AC3E}">
        <p14:creationId xmlns:p14="http://schemas.microsoft.com/office/powerpoint/2010/main" val="242867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5275-4EBF-F4EF-FC99-04C1A768C750}"/>
              </a:ext>
            </a:extLst>
          </p:cNvPr>
          <p:cNvSpPr>
            <a:spLocks noGrp="1"/>
          </p:cNvSpPr>
          <p:nvPr>
            <p:ph type="title"/>
          </p:nvPr>
        </p:nvSpPr>
        <p:spPr/>
        <p:txBody>
          <a:bodyPr/>
          <a:lstStyle/>
          <a:p>
            <a:r>
              <a:rPr lang="en-NP" dirty="0"/>
              <a:t>Image Formats</a:t>
            </a:r>
          </a:p>
        </p:txBody>
      </p:sp>
      <p:pic>
        <p:nvPicPr>
          <p:cNvPr id="5" name="Content Placeholder 4">
            <a:extLst>
              <a:ext uri="{FF2B5EF4-FFF2-40B4-BE49-F238E27FC236}">
                <a16:creationId xmlns:a16="http://schemas.microsoft.com/office/drawing/2014/main" id="{6CC9CDF0-EE3B-1F23-CEE0-F2BB97C37EAF}"/>
              </a:ext>
            </a:extLst>
          </p:cNvPr>
          <p:cNvPicPr>
            <a:picLocks noGrp="1" noChangeAspect="1"/>
          </p:cNvPicPr>
          <p:nvPr>
            <p:ph idx="1"/>
          </p:nvPr>
        </p:nvPicPr>
        <p:blipFill>
          <a:blip r:embed="rId2"/>
          <a:stretch>
            <a:fillRect/>
          </a:stretch>
        </p:blipFill>
        <p:spPr>
          <a:xfrm>
            <a:off x="1109728" y="1672389"/>
            <a:ext cx="10224019" cy="4547937"/>
          </a:xfrm>
        </p:spPr>
      </p:pic>
    </p:spTree>
    <p:extLst>
      <p:ext uri="{BB962C8B-B14F-4D97-AF65-F5344CB8AC3E}">
        <p14:creationId xmlns:p14="http://schemas.microsoft.com/office/powerpoint/2010/main" val="1176619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B35E-6D92-CFE7-D22E-94FAEF26EAAF}"/>
              </a:ext>
            </a:extLst>
          </p:cNvPr>
          <p:cNvSpPr>
            <a:spLocks noGrp="1"/>
          </p:cNvSpPr>
          <p:nvPr>
            <p:ph type="title"/>
          </p:nvPr>
        </p:nvSpPr>
        <p:spPr/>
        <p:txBody>
          <a:bodyPr/>
          <a:lstStyle/>
          <a:p>
            <a:r>
              <a:rPr lang="en-NP" dirty="0"/>
              <a:t>Image Formats</a:t>
            </a:r>
          </a:p>
        </p:txBody>
      </p:sp>
      <p:sp>
        <p:nvSpPr>
          <p:cNvPr id="3" name="Content Placeholder 2">
            <a:extLst>
              <a:ext uri="{FF2B5EF4-FFF2-40B4-BE49-F238E27FC236}">
                <a16:creationId xmlns:a16="http://schemas.microsoft.com/office/drawing/2014/main" id="{22E57624-B600-15CF-469E-E8770230F80B}"/>
              </a:ext>
            </a:extLst>
          </p:cNvPr>
          <p:cNvSpPr>
            <a:spLocks noGrp="1"/>
          </p:cNvSpPr>
          <p:nvPr>
            <p:ph idx="1"/>
          </p:nvPr>
        </p:nvSpPr>
        <p:spPr/>
        <p:txBody>
          <a:bodyPr>
            <a:normAutofit fontScale="77500" lnSpcReduction="20000"/>
          </a:bodyPr>
          <a:lstStyle/>
          <a:p>
            <a:pPr>
              <a:lnSpc>
                <a:spcPct val="110000"/>
              </a:lnSpc>
            </a:pPr>
            <a:r>
              <a:rPr lang="en-US" sz="2200" b="1" u="sng" dirty="0">
                <a:solidFill>
                  <a:schemeClr val="accent2"/>
                </a:solidFill>
                <a:latin typeface="-webkit-standard"/>
              </a:rPr>
              <a:t>TIFF (.</a:t>
            </a:r>
            <a:r>
              <a:rPr lang="en-US" sz="2200" b="1" u="sng" dirty="0" err="1">
                <a:solidFill>
                  <a:schemeClr val="accent2"/>
                </a:solidFill>
                <a:latin typeface="-webkit-standard"/>
              </a:rPr>
              <a:t>tif</a:t>
            </a:r>
            <a:r>
              <a:rPr lang="en-US" sz="2200" b="1" u="sng" dirty="0">
                <a:solidFill>
                  <a:schemeClr val="accent2"/>
                </a:solidFill>
                <a:latin typeface="-webkit-standard"/>
              </a:rPr>
              <a:t>, .tiff)</a:t>
            </a:r>
          </a:p>
          <a:p>
            <a:pPr>
              <a:lnSpc>
                <a:spcPct val="110000"/>
              </a:lnSpc>
            </a:pPr>
            <a:r>
              <a:rPr lang="en-US" sz="2200" dirty="0">
                <a:solidFill>
                  <a:srgbClr val="000000"/>
                </a:solidFill>
                <a:latin typeface="-webkit-standard"/>
              </a:rPr>
              <a:t>TIFF or Tagged Image File Format are lossless images files meaning that they will not lose any image quality or information (although there are options for compression), allowing for very high-quality images but also larger file sizes.</a:t>
            </a:r>
          </a:p>
          <a:p>
            <a:pPr>
              <a:lnSpc>
                <a:spcPct val="110000"/>
              </a:lnSpc>
            </a:pPr>
            <a:r>
              <a:rPr lang="en-US" sz="2200" dirty="0">
                <a:solidFill>
                  <a:srgbClr val="000000"/>
                </a:solidFill>
                <a:latin typeface="-webkit-standard"/>
              </a:rPr>
              <a:t>Compression: Lossless - no compression. Very high-quality images.</a:t>
            </a:r>
            <a:br>
              <a:rPr lang="en-US" sz="2200" dirty="0">
                <a:solidFill>
                  <a:srgbClr val="000000"/>
                </a:solidFill>
                <a:latin typeface="-webkit-standard"/>
              </a:rPr>
            </a:br>
            <a:r>
              <a:rPr lang="en-US" sz="2200" dirty="0">
                <a:solidFill>
                  <a:srgbClr val="000000"/>
                </a:solidFill>
                <a:latin typeface="-webkit-standard"/>
              </a:rPr>
              <a:t>Best For: High quality prints, professional publications, archival copies</a:t>
            </a:r>
            <a:br>
              <a:rPr lang="en-US" sz="2200" dirty="0">
                <a:solidFill>
                  <a:srgbClr val="000000"/>
                </a:solidFill>
                <a:latin typeface="-webkit-standard"/>
              </a:rPr>
            </a:br>
            <a:r>
              <a:rPr lang="en-US" sz="2200" dirty="0">
                <a:solidFill>
                  <a:srgbClr val="000000"/>
                </a:solidFill>
                <a:latin typeface="-webkit-standard"/>
              </a:rPr>
              <a:t>Special Attributes: Can save transparencies</a:t>
            </a:r>
          </a:p>
          <a:p>
            <a:pPr>
              <a:lnSpc>
                <a:spcPct val="110000"/>
              </a:lnSpc>
            </a:pPr>
            <a:r>
              <a:rPr lang="en-US" sz="2200" b="1" u="sng" dirty="0">
                <a:solidFill>
                  <a:schemeClr val="accent2"/>
                </a:solidFill>
                <a:latin typeface="-webkit-standard"/>
              </a:rPr>
              <a:t>Bitmap (.bmp)</a:t>
            </a:r>
          </a:p>
          <a:p>
            <a:pPr>
              <a:lnSpc>
                <a:spcPct val="110000"/>
              </a:lnSpc>
            </a:pPr>
            <a:r>
              <a:rPr lang="en-US" sz="2200" dirty="0">
                <a:solidFill>
                  <a:srgbClr val="000000"/>
                </a:solidFill>
                <a:latin typeface="-webkit-standard"/>
              </a:rPr>
              <a:t>BMP or Bitmap Image File is a format developed by Microsoft for Windows. There is no compression or information loss with BMP files which allow images to have very high quality, but also very large file sizes. Due to BMP being a proprietary format, it is generally deprecated in favor of TIFF files.</a:t>
            </a:r>
          </a:p>
          <a:p>
            <a:pPr>
              <a:lnSpc>
                <a:spcPct val="110000"/>
              </a:lnSpc>
            </a:pPr>
            <a:r>
              <a:rPr lang="en-US" sz="2200" dirty="0">
                <a:solidFill>
                  <a:srgbClr val="000000"/>
                </a:solidFill>
                <a:latin typeface="-webkit-standard"/>
              </a:rPr>
              <a:t>Compression: None</a:t>
            </a:r>
            <a:br>
              <a:rPr lang="en-US" sz="2200" dirty="0">
                <a:solidFill>
                  <a:srgbClr val="000000"/>
                </a:solidFill>
                <a:latin typeface="-webkit-standard"/>
              </a:rPr>
            </a:br>
            <a:r>
              <a:rPr lang="en-US" sz="2200" dirty="0">
                <a:solidFill>
                  <a:srgbClr val="000000"/>
                </a:solidFill>
                <a:latin typeface="-webkit-standard"/>
              </a:rPr>
              <a:t>Best For: High quality scans, archival copies</a:t>
            </a:r>
          </a:p>
          <a:p>
            <a:endParaRPr lang="en-NP" dirty="0"/>
          </a:p>
        </p:txBody>
      </p:sp>
    </p:spTree>
    <p:extLst>
      <p:ext uri="{BB962C8B-B14F-4D97-AF65-F5344CB8AC3E}">
        <p14:creationId xmlns:p14="http://schemas.microsoft.com/office/powerpoint/2010/main" val="290624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FFB8-E20B-D196-C71F-998CF1473AA8}"/>
              </a:ext>
            </a:extLst>
          </p:cNvPr>
          <p:cNvSpPr>
            <a:spLocks noGrp="1"/>
          </p:cNvSpPr>
          <p:nvPr>
            <p:ph type="title"/>
          </p:nvPr>
        </p:nvSpPr>
        <p:spPr/>
        <p:txBody>
          <a:bodyPr/>
          <a:lstStyle/>
          <a:p>
            <a:r>
              <a:rPr lang="en-NP" dirty="0"/>
              <a:t>Image Formats</a:t>
            </a:r>
          </a:p>
        </p:txBody>
      </p:sp>
      <p:sp>
        <p:nvSpPr>
          <p:cNvPr id="3" name="Content Placeholder 2">
            <a:extLst>
              <a:ext uri="{FF2B5EF4-FFF2-40B4-BE49-F238E27FC236}">
                <a16:creationId xmlns:a16="http://schemas.microsoft.com/office/drawing/2014/main" id="{9A98CF6D-017F-5E16-63F8-6BD4ED0B4997}"/>
              </a:ext>
            </a:extLst>
          </p:cNvPr>
          <p:cNvSpPr>
            <a:spLocks noGrp="1"/>
          </p:cNvSpPr>
          <p:nvPr>
            <p:ph idx="1"/>
          </p:nvPr>
        </p:nvSpPr>
        <p:spPr/>
        <p:txBody>
          <a:bodyPr/>
          <a:lstStyle/>
          <a:p>
            <a:r>
              <a:rPr lang="en-US" sz="1700" b="1" u="sng" dirty="0">
                <a:solidFill>
                  <a:schemeClr val="accent2"/>
                </a:solidFill>
                <a:latin typeface="-webkit-standard"/>
              </a:rPr>
              <a:t>JPEG (.jpg, .jpeg)</a:t>
            </a:r>
          </a:p>
          <a:p>
            <a:pPr algn="l"/>
            <a:r>
              <a:rPr lang="en-US" b="0" i="0" u="none" strike="noStrike" dirty="0">
                <a:solidFill>
                  <a:srgbClr val="212B36"/>
                </a:solidFill>
                <a:effectLst/>
                <a:latin typeface="Muli"/>
              </a:rPr>
              <a:t>JPEG, which stands for Joint Photographic Experts Groups is a “lossy” format, meaning that the image is compressed to make a smaller file. The compression does create a loss in quality but this loss is generally not noticeable. JPEG files are very common on the Internet and JPEG is a popular format for digital cameras - making it ideal for web use and non-professional prints.</a:t>
            </a:r>
            <a:br>
              <a:rPr lang="en-US" b="0" i="0" u="none" strike="noStrike" dirty="0">
                <a:solidFill>
                  <a:srgbClr val="212B36"/>
                </a:solidFill>
                <a:effectLst/>
                <a:latin typeface="Muli"/>
              </a:rPr>
            </a:br>
            <a:br>
              <a:rPr lang="en-US" b="0" i="0" u="none" strike="noStrike" dirty="0">
                <a:solidFill>
                  <a:srgbClr val="212B36"/>
                </a:solidFill>
                <a:effectLst/>
                <a:latin typeface="Muli"/>
              </a:rPr>
            </a:br>
            <a:r>
              <a:rPr lang="en-US" b="1" i="0" u="none" strike="noStrike" dirty="0">
                <a:solidFill>
                  <a:srgbClr val="212B36"/>
                </a:solidFill>
                <a:effectLst/>
                <a:latin typeface="Muli"/>
              </a:rPr>
              <a:t>Compression: </a:t>
            </a:r>
            <a:r>
              <a:rPr lang="en-US" b="0" i="0" u="none" strike="noStrike" dirty="0">
                <a:solidFill>
                  <a:srgbClr val="212B36"/>
                </a:solidFill>
                <a:effectLst/>
                <a:latin typeface="Muli"/>
              </a:rPr>
              <a:t>Lossy - some file information is compressed or lost</a:t>
            </a:r>
            <a:br>
              <a:rPr lang="en-US" b="0" i="0" u="none" strike="noStrike" dirty="0">
                <a:solidFill>
                  <a:srgbClr val="212B36"/>
                </a:solidFill>
                <a:effectLst/>
                <a:latin typeface="Muli"/>
              </a:rPr>
            </a:br>
            <a:r>
              <a:rPr lang="en-US" b="1" i="0" u="none" strike="noStrike" dirty="0">
                <a:solidFill>
                  <a:srgbClr val="212B36"/>
                </a:solidFill>
                <a:effectLst/>
                <a:latin typeface="Muli"/>
              </a:rPr>
              <a:t>Best For:</a:t>
            </a:r>
            <a:r>
              <a:rPr lang="en-US" b="0" i="0" u="none" strike="noStrike" dirty="0">
                <a:solidFill>
                  <a:srgbClr val="212B36"/>
                </a:solidFill>
                <a:effectLst/>
                <a:latin typeface="Muli"/>
              </a:rPr>
              <a:t> Web Images, Non-Professional Printing, E-Mail, Powerpoint</a:t>
            </a:r>
            <a:br>
              <a:rPr lang="en-US" b="0" i="0" u="none" strike="noStrike" dirty="0">
                <a:solidFill>
                  <a:srgbClr val="212B36"/>
                </a:solidFill>
                <a:effectLst/>
                <a:latin typeface="Muli"/>
              </a:rPr>
            </a:br>
            <a:r>
              <a:rPr lang="en-US" b="1" i="0" u="none" strike="noStrike" dirty="0">
                <a:solidFill>
                  <a:srgbClr val="212B36"/>
                </a:solidFill>
                <a:effectLst/>
                <a:latin typeface="Muli"/>
              </a:rPr>
              <a:t>Special Attributes:</a:t>
            </a:r>
            <a:r>
              <a:rPr lang="en-US" b="0" i="0" u="none" strike="noStrike" dirty="0">
                <a:solidFill>
                  <a:srgbClr val="212B36"/>
                </a:solidFill>
                <a:effectLst/>
                <a:latin typeface="Muli"/>
              </a:rPr>
              <a:t> Can choose amount of compression when saving in image editing programs like Adobe Photoshop </a:t>
            </a:r>
          </a:p>
          <a:p>
            <a:endParaRPr lang="en-NP" dirty="0"/>
          </a:p>
        </p:txBody>
      </p:sp>
    </p:spTree>
    <p:extLst>
      <p:ext uri="{BB962C8B-B14F-4D97-AF65-F5344CB8AC3E}">
        <p14:creationId xmlns:p14="http://schemas.microsoft.com/office/powerpoint/2010/main" val="259604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71CA-44EA-BB1F-07E5-4C0D572C9A14}"/>
              </a:ext>
            </a:extLst>
          </p:cNvPr>
          <p:cNvSpPr>
            <a:spLocks noGrp="1"/>
          </p:cNvSpPr>
          <p:nvPr>
            <p:ph type="title"/>
          </p:nvPr>
        </p:nvSpPr>
        <p:spPr/>
        <p:txBody>
          <a:bodyPr/>
          <a:lstStyle/>
          <a:p>
            <a:r>
              <a:rPr lang="en-NP" dirty="0"/>
              <a:t>Image Formats</a:t>
            </a:r>
          </a:p>
        </p:txBody>
      </p:sp>
      <p:sp>
        <p:nvSpPr>
          <p:cNvPr id="3" name="Content Placeholder 2">
            <a:extLst>
              <a:ext uri="{FF2B5EF4-FFF2-40B4-BE49-F238E27FC236}">
                <a16:creationId xmlns:a16="http://schemas.microsoft.com/office/drawing/2014/main" id="{8B9D517D-3961-2EDE-C136-2CEDAA7ACD2B}"/>
              </a:ext>
            </a:extLst>
          </p:cNvPr>
          <p:cNvSpPr>
            <a:spLocks noGrp="1"/>
          </p:cNvSpPr>
          <p:nvPr>
            <p:ph idx="1"/>
          </p:nvPr>
        </p:nvSpPr>
        <p:spPr/>
        <p:txBody>
          <a:bodyPr>
            <a:normAutofit fontScale="92500" lnSpcReduction="20000"/>
          </a:bodyPr>
          <a:lstStyle/>
          <a:p>
            <a:pPr>
              <a:lnSpc>
                <a:spcPct val="110000"/>
              </a:lnSpc>
            </a:pPr>
            <a:r>
              <a:rPr lang="en-US" sz="1800" b="1" u="sng" dirty="0">
                <a:solidFill>
                  <a:schemeClr val="accent2"/>
                </a:solidFill>
                <a:latin typeface="-webkit-standard"/>
              </a:rPr>
              <a:t>GIF (.gif)</a:t>
            </a:r>
          </a:p>
          <a:p>
            <a:pPr algn="l"/>
            <a:r>
              <a:rPr lang="en-US" b="0" i="0" u="none" strike="noStrike" dirty="0">
                <a:solidFill>
                  <a:srgbClr val="212B36"/>
                </a:solidFill>
                <a:effectLst/>
                <a:latin typeface="Muli"/>
              </a:rPr>
              <a:t>GIF or Graphics Interchange Format files are widely used for web graphics, because they are limited to only 256 colors, can allow for transparency, and can be animated. GIF files are typically small in size and are very portable. </a:t>
            </a:r>
          </a:p>
          <a:p>
            <a:pPr algn="l"/>
            <a:r>
              <a:rPr lang="en-US" b="1" i="0" u="none" strike="noStrike" dirty="0">
                <a:solidFill>
                  <a:srgbClr val="212B36"/>
                </a:solidFill>
                <a:effectLst/>
                <a:latin typeface="Muli"/>
              </a:rPr>
              <a:t>Compression: </a:t>
            </a:r>
            <a:r>
              <a:rPr lang="en-US" b="0" i="0" u="none" strike="noStrike" dirty="0">
                <a:solidFill>
                  <a:srgbClr val="212B36"/>
                </a:solidFill>
                <a:effectLst/>
                <a:latin typeface="Muli"/>
              </a:rPr>
              <a:t>Lossless - compression without loss of quality</a:t>
            </a:r>
            <a:br>
              <a:rPr lang="en-US" b="0" i="0" u="none" strike="noStrike" dirty="0">
                <a:solidFill>
                  <a:srgbClr val="212B36"/>
                </a:solidFill>
                <a:effectLst/>
                <a:latin typeface="Muli"/>
              </a:rPr>
            </a:br>
            <a:r>
              <a:rPr lang="en-US" b="1" i="0" u="none" strike="noStrike" dirty="0">
                <a:solidFill>
                  <a:srgbClr val="212B36"/>
                </a:solidFill>
                <a:effectLst/>
                <a:latin typeface="Muli"/>
              </a:rPr>
              <a:t>Best For: </a:t>
            </a:r>
            <a:r>
              <a:rPr lang="en-US" b="0" i="0" u="none" strike="noStrike" dirty="0">
                <a:solidFill>
                  <a:srgbClr val="212B36"/>
                </a:solidFill>
                <a:effectLst/>
                <a:latin typeface="Muli"/>
              </a:rPr>
              <a:t>Web Images</a:t>
            </a:r>
            <a:br>
              <a:rPr lang="en-US" b="0" i="0" u="none" strike="noStrike" dirty="0">
                <a:solidFill>
                  <a:srgbClr val="212B36"/>
                </a:solidFill>
                <a:effectLst/>
                <a:latin typeface="Muli"/>
              </a:rPr>
            </a:br>
            <a:r>
              <a:rPr lang="en-US" b="1" i="0" u="none" strike="noStrike" dirty="0">
                <a:solidFill>
                  <a:srgbClr val="212B36"/>
                </a:solidFill>
                <a:effectLst/>
                <a:latin typeface="Muli"/>
              </a:rPr>
              <a:t>Special Attributes: </a:t>
            </a:r>
            <a:r>
              <a:rPr lang="en-US" b="0" i="0" u="none" strike="noStrike" dirty="0">
                <a:solidFill>
                  <a:srgbClr val="212B36"/>
                </a:solidFill>
                <a:effectLst/>
                <a:latin typeface="Muli"/>
              </a:rPr>
              <a:t>Can be Animated, Can Save Transparency</a:t>
            </a:r>
          </a:p>
          <a:p>
            <a:pPr>
              <a:lnSpc>
                <a:spcPct val="110000"/>
              </a:lnSpc>
            </a:pPr>
            <a:r>
              <a:rPr lang="en-US" sz="1800" b="1" u="sng" dirty="0">
                <a:solidFill>
                  <a:schemeClr val="accent2"/>
                </a:solidFill>
                <a:latin typeface="-webkit-standard"/>
              </a:rPr>
              <a:t>PNG (.</a:t>
            </a:r>
            <a:r>
              <a:rPr lang="en-US" sz="1800" b="1" u="sng" dirty="0" err="1">
                <a:solidFill>
                  <a:schemeClr val="accent2"/>
                </a:solidFill>
                <a:latin typeface="-webkit-standard"/>
              </a:rPr>
              <a:t>png</a:t>
            </a:r>
            <a:r>
              <a:rPr lang="en-US" sz="1800" b="1" u="sng" dirty="0">
                <a:solidFill>
                  <a:schemeClr val="accent2"/>
                </a:solidFill>
                <a:latin typeface="-webkit-standard"/>
              </a:rPr>
              <a:t>)</a:t>
            </a:r>
          </a:p>
          <a:p>
            <a:pPr algn="l"/>
            <a:r>
              <a:rPr lang="en-US" b="0" i="0" u="none" strike="noStrike" dirty="0">
                <a:solidFill>
                  <a:srgbClr val="212B36"/>
                </a:solidFill>
                <a:effectLst/>
                <a:latin typeface="Muli"/>
              </a:rPr>
              <a:t>PNG or Portable Network Graphics files are a lossless image format originally designed to improve upon and replace the gif format. PNG files are able to handle up to 16 million colors, unlike the 256 colors supported by GIF.</a:t>
            </a:r>
          </a:p>
          <a:p>
            <a:pPr algn="l"/>
            <a:r>
              <a:rPr lang="en-US" b="1" i="0" u="none" strike="noStrike" dirty="0">
                <a:solidFill>
                  <a:srgbClr val="212B36"/>
                </a:solidFill>
                <a:effectLst/>
                <a:latin typeface="Muli"/>
              </a:rPr>
              <a:t>Compression:</a:t>
            </a:r>
            <a:r>
              <a:rPr lang="en-US" b="0" i="0" u="none" strike="noStrike" dirty="0">
                <a:solidFill>
                  <a:srgbClr val="212B36"/>
                </a:solidFill>
                <a:effectLst/>
                <a:latin typeface="Muli"/>
              </a:rPr>
              <a:t>  Lossless - compression without loss of quality</a:t>
            </a:r>
            <a:br>
              <a:rPr lang="en-US" b="0" i="0" u="none" strike="noStrike" dirty="0">
                <a:solidFill>
                  <a:srgbClr val="212B36"/>
                </a:solidFill>
                <a:effectLst/>
                <a:latin typeface="Muli"/>
              </a:rPr>
            </a:br>
            <a:r>
              <a:rPr lang="en-US" b="1" i="0" u="none" strike="noStrike" dirty="0">
                <a:solidFill>
                  <a:srgbClr val="212B36"/>
                </a:solidFill>
                <a:effectLst/>
                <a:latin typeface="Muli"/>
              </a:rPr>
              <a:t>Best For: </a:t>
            </a:r>
            <a:r>
              <a:rPr lang="en-US" b="0" i="0" u="none" strike="noStrike" dirty="0">
                <a:solidFill>
                  <a:srgbClr val="212B36"/>
                </a:solidFill>
                <a:effectLst/>
                <a:latin typeface="Muli"/>
              </a:rPr>
              <a:t>Web Images</a:t>
            </a:r>
            <a:br>
              <a:rPr lang="en-US" b="0" i="0" u="none" strike="noStrike" dirty="0">
                <a:solidFill>
                  <a:srgbClr val="212B36"/>
                </a:solidFill>
                <a:effectLst/>
                <a:latin typeface="Muli"/>
              </a:rPr>
            </a:br>
            <a:r>
              <a:rPr lang="en-US" b="1" i="0" u="none" strike="noStrike" dirty="0">
                <a:solidFill>
                  <a:srgbClr val="212B36"/>
                </a:solidFill>
                <a:effectLst/>
                <a:latin typeface="Muli"/>
              </a:rPr>
              <a:t>Special Attributes:</a:t>
            </a:r>
            <a:r>
              <a:rPr lang="en-US" b="0" i="0" u="none" strike="noStrike" dirty="0">
                <a:solidFill>
                  <a:srgbClr val="212B36"/>
                </a:solidFill>
                <a:effectLst/>
                <a:latin typeface="Muli"/>
              </a:rPr>
              <a:t> Save Transparency</a:t>
            </a:r>
          </a:p>
          <a:p>
            <a:endParaRPr lang="en-NP" dirty="0"/>
          </a:p>
        </p:txBody>
      </p:sp>
    </p:spTree>
    <p:extLst>
      <p:ext uri="{BB962C8B-B14F-4D97-AF65-F5344CB8AC3E}">
        <p14:creationId xmlns:p14="http://schemas.microsoft.com/office/powerpoint/2010/main" val="59801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A07D-B5A7-BDB4-616A-F6E06D5C37E3}"/>
              </a:ext>
            </a:extLst>
          </p:cNvPr>
          <p:cNvSpPr>
            <a:spLocks noGrp="1"/>
          </p:cNvSpPr>
          <p:nvPr>
            <p:ph type="title"/>
          </p:nvPr>
        </p:nvSpPr>
        <p:spPr/>
        <p:txBody>
          <a:bodyPr/>
          <a:lstStyle/>
          <a:p>
            <a:br>
              <a:rPr lang="en-NP" dirty="0"/>
            </a:br>
            <a:r>
              <a:rPr lang="en-NP" dirty="0"/>
              <a:t>introduction</a:t>
            </a:r>
          </a:p>
        </p:txBody>
      </p:sp>
      <p:sp>
        <p:nvSpPr>
          <p:cNvPr id="3" name="Content Placeholder 2">
            <a:extLst>
              <a:ext uri="{FF2B5EF4-FFF2-40B4-BE49-F238E27FC236}">
                <a16:creationId xmlns:a16="http://schemas.microsoft.com/office/drawing/2014/main" id="{1E808757-E034-B628-0A5B-2D9A6E2AE11B}"/>
              </a:ext>
            </a:extLst>
          </p:cNvPr>
          <p:cNvSpPr>
            <a:spLocks noGrp="1"/>
          </p:cNvSpPr>
          <p:nvPr>
            <p:ph idx="1"/>
          </p:nvPr>
        </p:nvSpPr>
        <p:spPr/>
        <p:txBody>
          <a:bodyPr/>
          <a:lstStyle/>
          <a:p>
            <a:r>
              <a:rPr lang="en-NP" dirty="0"/>
              <a:t>An image is a spatial representation of an object in 2D or 3D</a:t>
            </a:r>
          </a:p>
          <a:p>
            <a:r>
              <a:rPr lang="en-US" dirty="0"/>
              <a:t>I</a:t>
            </a:r>
            <a:r>
              <a:rPr lang="en-NP" dirty="0"/>
              <a:t>n Computer Vision, an image is a digital form of the actual image or picture.</a:t>
            </a:r>
          </a:p>
          <a:p>
            <a:r>
              <a:rPr lang="en-US" dirty="0"/>
              <a:t>T</a:t>
            </a:r>
            <a:r>
              <a:rPr lang="en-NP" dirty="0"/>
              <a:t>his is because they are represented by a matrix of numeric digits each represented by a quantized values.</a:t>
            </a:r>
          </a:p>
          <a:p>
            <a:r>
              <a:rPr lang="en-US" dirty="0"/>
              <a:t>Digital imaging is the process of creating a digital image, with digital photographs being the most familiar example</a:t>
            </a:r>
            <a:r>
              <a:rPr lang="en-NP" dirty="0"/>
              <a:t>.</a:t>
            </a:r>
          </a:p>
          <a:p>
            <a:r>
              <a:rPr lang="en-US" dirty="0"/>
              <a:t>Digital cameras use a sensor that absorbs light, turns it into digital information, and then allows a computer to recreate that information into an image</a:t>
            </a:r>
            <a:endParaRPr lang="en-NP" dirty="0"/>
          </a:p>
          <a:p>
            <a:r>
              <a:rPr lang="en-NP" dirty="0"/>
              <a:t>T</a:t>
            </a:r>
            <a:r>
              <a:rPr lang="en-US" dirty="0"/>
              <a:t>h</a:t>
            </a:r>
            <a:r>
              <a:rPr lang="en-NP" dirty="0"/>
              <a:t>e smallest element in a digital image is known as pixel- Picture Element.</a:t>
            </a:r>
          </a:p>
          <a:p>
            <a:endParaRPr lang="en-NP" dirty="0"/>
          </a:p>
        </p:txBody>
      </p:sp>
    </p:spTree>
    <p:extLst>
      <p:ext uri="{BB962C8B-B14F-4D97-AF65-F5344CB8AC3E}">
        <p14:creationId xmlns:p14="http://schemas.microsoft.com/office/powerpoint/2010/main" val="3523625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9746-DE72-C092-ADC5-E60E76DA85A4}"/>
              </a:ext>
            </a:extLst>
          </p:cNvPr>
          <p:cNvSpPr>
            <a:spLocks noGrp="1"/>
          </p:cNvSpPr>
          <p:nvPr>
            <p:ph type="title"/>
          </p:nvPr>
        </p:nvSpPr>
        <p:spPr/>
        <p:txBody>
          <a:bodyPr/>
          <a:lstStyle/>
          <a:p>
            <a:r>
              <a:rPr lang="en-NP" dirty="0"/>
              <a:t>Image Formats</a:t>
            </a:r>
          </a:p>
        </p:txBody>
      </p:sp>
      <p:sp>
        <p:nvSpPr>
          <p:cNvPr id="3" name="Content Placeholder 2">
            <a:extLst>
              <a:ext uri="{FF2B5EF4-FFF2-40B4-BE49-F238E27FC236}">
                <a16:creationId xmlns:a16="http://schemas.microsoft.com/office/drawing/2014/main" id="{E192A35C-8645-0535-DED8-561D0695625B}"/>
              </a:ext>
            </a:extLst>
          </p:cNvPr>
          <p:cNvSpPr>
            <a:spLocks noGrp="1"/>
          </p:cNvSpPr>
          <p:nvPr>
            <p:ph idx="1"/>
          </p:nvPr>
        </p:nvSpPr>
        <p:spPr/>
        <p:txBody>
          <a:bodyPr/>
          <a:lstStyle/>
          <a:p>
            <a:pPr algn="l"/>
            <a:r>
              <a:rPr lang="en-US" b="1" i="0" u="none" strike="noStrike" dirty="0">
                <a:solidFill>
                  <a:schemeClr val="accent2"/>
                </a:solidFill>
                <a:effectLst/>
                <a:latin typeface="Muli"/>
              </a:rPr>
              <a:t>RAW Image Files (.raw, .cr2, .</a:t>
            </a:r>
            <a:r>
              <a:rPr lang="en-US" b="1" i="0" u="none" strike="noStrike" dirty="0" err="1">
                <a:solidFill>
                  <a:schemeClr val="accent2"/>
                </a:solidFill>
                <a:effectLst/>
                <a:latin typeface="Muli"/>
              </a:rPr>
              <a:t>nef</a:t>
            </a:r>
            <a:r>
              <a:rPr lang="en-US" b="1" i="0" u="none" strike="noStrike" dirty="0">
                <a:solidFill>
                  <a:schemeClr val="accent2"/>
                </a:solidFill>
                <a:effectLst/>
                <a:latin typeface="Muli"/>
              </a:rPr>
              <a:t>, .</a:t>
            </a:r>
            <a:r>
              <a:rPr lang="en-US" b="1" i="0" u="none" strike="noStrike" dirty="0" err="1">
                <a:solidFill>
                  <a:schemeClr val="accent2"/>
                </a:solidFill>
                <a:effectLst/>
                <a:latin typeface="Muli"/>
              </a:rPr>
              <a:t>orf</a:t>
            </a:r>
            <a:r>
              <a:rPr lang="en-US" b="1" i="0" u="none" strike="noStrike" dirty="0">
                <a:solidFill>
                  <a:schemeClr val="accent2"/>
                </a:solidFill>
                <a:effectLst/>
                <a:latin typeface="Muli"/>
              </a:rPr>
              <a:t>, .sr2, and more)</a:t>
            </a:r>
          </a:p>
          <a:p>
            <a:pPr algn="l"/>
            <a:r>
              <a:rPr lang="en-US" b="0" i="0" u="none" strike="noStrike" dirty="0">
                <a:solidFill>
                  <a:srgbClr val="212B36"/>
                </a:solidFill>
                <a:effectLst/>
                <a:latin typeface="Muli"/>
              </a:rPr>
              <a:t>RAW images are images that are unprocessed that have been created by a camera or scanner. Many digital SLR cameras can shoot in RAW, whether it be a .raw, .cr2, or .</a:t>
            </a:r>
            <a:r>
              <a:rPr lang="en-US" b="0" i="0" u="none" strike="noStrike" dirty="0" err="1">
                <a:solidFill>
                  <a:srgbClr val="212B36"/>
                </a:solidFill>
                <a:effectLst/>
                <a:latin typeface="Muli"/>
              </a:rPr>
              <a:t>nef</a:t>
            </a:r>
            <a:r>
              <a:rPr lang="en-US" b="0" i="0" u="none" strike="noStrike" dirty="0">
                <a:solidFill>
                  <a:srgbClr val="212B36"/>
                </a:solidFill>
                <a:effectLst/>
                <a:latin typeface="Muli"/>
              </a:rPr>
              <a:t>. These RAW images are the equivalent of a digital negative, meaning that they hold a lot of image information, but still need to be processed in an editor such as Adobe Photoshop or Lightroom. </a:t>
            </a:r>
          </a:p>
          <a:p>
            <a:pPr algn="l"/>
            <a:r>
              <a:rPr lang="en-US" b="1" i="0" u="none" strike="noStrike" dirty="0">
                <a:solidFill>
                  <a:srgbClr val="212B36"/>
                </a:solidFill>
                <a:effectLst/>
                <a:latin typeface="Muli"/>
              </a:rPr>
              <a:t>Compression:</a:t>
            </a:r>
            <a:r>
              <a:rPr lang="en-US" b="0" i="0" u="none" strike="noStrike" dirty="0">
                <a:solidFill>
                  <a:srgbClr val="212B36"/>
                </a:solidFill>
                <a:effectLst/>
                <a:latin typeface="Muli"/>
              </a:rPr>
              <a:t> None </a:t>
            </a:r>
            <a:br>
              <a:rPr lang="en-US" b="0" i="0" u="none" strike="noStrike" dirty="0">
                <a:solidFill>
                  <a:srgbClr val="212B36"/>
                </a:solidFill>
                <a:effectLst/>
                <a:latin typeface="Muli"/>
              </a:rPr>
            </a:br>
            <a:r>
              <a:rPr lang="en-US" b="1" i="0" u="none" strike="noStrike" dirty="0">
                <a:solidFill>
                  <a:srgbClr val="212B36"/>
                </a:solidFill>
                <a:effectLst/>
                <a:latin typeface="Muli"/>
              </a:rPr>
              <a:t>Best For: </a:t>
            </a:r>
            <a:r>
              <a:rPr lang="en-US" b="0" i="0" u="none" strike="noStrike" dirty="0">
                <a:solidFill>
                  <a:srgbClr val="212B36"/>
                </a:solidFill>
                <a:effectLst/>
                <a:latin typeface="Muli"/>
              </a:rPr>
              <a:t>Photography</a:t>
            </a:r>
            <a:br>
              <a:rPr lang="en-US" b="0" i="0" u="none" strike="noStrike" dirty="0">
                <a:solidFill>
                  <a:srgbClr val="212B36"/>
                </a:solidFill>
                <a:effectLst/>
                <a:latin typeface="Muli"/>
              </a:rPr>
            </a:br>
            <a:r>
              <a:rPr lang="en-US" b="1" i="0" u="none" strike="noStrike" dirty="0">
                <a:solidFill>
                  <a:srgbClr val="212B36"/>
                </a:solidFill>
                <a:effectLst/>
                <a:latin typeface="Muli"/>
              </a:rPr>
              <a:t>Special Attributes:</a:t>
            </a:r>
            <a:r>
              <a:rPr lang="en-US" b="0" i="0" u="none" strike="noStrike" dirty="0">
                <a:solidFill>
                  <a:srgbClr val="212B36"/>
                </a:solidFill>
                <a:effectLst/>
                <a:latin typeface="Muli"/>
              </a:rPr>
              <a:t> Saves metadata, unprocessed, lots of information</a:t>
            </a:r>
          </a:p>
          <a:p>
            <a:endParaRPr lang="en-NP" dirty="0"/>
          </a:p>
        </p:txBody>
      </p:sp>
    </p:spTree>
    <p:extLst>
      <p:ext uri="{BB962C8B-B14F-4D97-AF65-F5344CB8AC3E}">
        <p14:creationId xmlns:p14="http://schemas.microsoft.com/office/powerpoint/2010/main" val="3541814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403F-4A8B-BEBD-FCD4-2BA9E5DBFE75}"/>
              </a:ext>
            </a:extLst>
          </p:cNvPr>
          <p:cNvSpPr>
            <a:spLocks noGrp="1"/>
          </p:cNvSpPr>
          <p:nvPr>
            <p:ph type="title"/>
          </p:nvPr>
        </p:nvSpPr>
        <p:spPr>
          <a:xfrm>
            <a:off x="1069848" y="484632"/>
            <a:ext cx="3682626" cy="1609344"/>
          </a:xfrm>
        </p:spPr>
        <p:txBody>
          <a:bodyPr/>
          <a:lstStyle/>
          <a:p>
            <a:r>
              <a:rPr lang="en-NP" dirty="0"/>
              <a:t>Dithering</a:t>
            </a:r>
          </a:p>
        </p:txBody>
      </p:sp>
      <p:sp>
        <p:nvSpPr>
          <p:cNvPr id="3" name="Content Placeholder 2">
            <a:extLst>
              <a:ext uri="{FF2B5EF4-FFF2-40B4-BE49-F238E27FC236}">
                <a16:creationId xmlns:a16="http://schemas.microsoft.com/office/drawing/2014/main" id="{B0E67E7D-A792-51B4-A8B9-2DE9E680697A}"/>
              </a:ext>
            </a:extLst>
          </p:cNvPr>
          <p:cNvSpPr>
            <a:spLocks noGrp="1"/>
          </p:cNvSpPr>
          <p:nvPr>
            <p:ph idx="1"/>
          </p:nvPr>
        </p:nvSpPr>
        <p:spPr/>
        <p:txBody>
          <a:bodyPr/>
          <a:lstStyle/>
          <a:p>
            <a:r>
              <a:rPr lang="en-US" b="0" i="0" u="none" strike="noStrike" dirty="0">
                <a:solidFill>
                  <a:srgbClr val="000000"/>
                </a:solidFill>
                <a:effectLst/>
                <a:latin typeface="Jost"/>
              </a:rPr>
              <a:t>Dithering in image processing is a technique used to simulate colors or shading.</a:t>
            </a:r>
          </a:p>
          <a:p>
            <a:r>
              <a:rPr lang="en-US" b="0" i="0" u="none" strike="noStrike" dirty="0">
                <a:solidFill>
                  <a:srgbClr val="000000"/>
                </a:solidFill>
                <a:effectLst/>
                <a:latin typeface="Jost"/>
              </a:rPr>
              <a:t>The basic concept behind dithering is adding noise, or additional pixels, to a digital file</a:t>
            </a:r>
            <a:endParaRPr lang="en-US" dirty="0">
              <a:solidFill>
                <a:srgbClr val="000000"/>
              </a:solidFill>
              <a:latin typeface="Jost"/>
            </a:endParaRPr>
          </a:p>
          <a:p>
            <a:pPr algn="l"/>
            <a:r>
              <a:rPr lang="en-US" b="0" i="0" u="none" strike="noStrike" dirty="0">
                <a:solidFill>
                  <a:srgbClr val="000000"/>
                </a:solidFill>
                <a:effectLst/>
                <a:latin typeface="Jost"/>
              </a:rPr>
              <a:t>In graphics, dithering adds random patterns of pixels to improve the image quality while avoiding banding.</a:t>
            </a:r>
          </a:p>
          <a:p>
            <a:r>
              <a:rPr lang="en-US" b="0" i="0" u="none" strike="noStrike" dirty="0">
                <a:solidFill>
                  <a:schemeClr val="accent2"/>
                </a:solidFill>
                <a:effectLst/>
                <a:latin typeface="Jost"/>
              </a:rPr>
              <a:t>In its earlier uses in newspapers, comic books, and other printed media, dithering would be applied to images to create levels of simulated grayscale by strategic placement of black dots. Using the dithering process would give a smooth image with gray shades even though printing presses only supported black ink.</a:t>
            </a:r>
          </a:p>
          <a:p>
            <a:r>
              <a:rPr lang="en-US" b="0" i="0" u="none" strike="noStrike" dirty="0">
                <a:solidFill>
                  <a:schemeClr val="accent2"/>
                </a:solidFill>
                <a:effectLst/>
                <a:latin typeface="Jost"/>
              </a:rPr>
              <a:t>Comic books and other color printing worked similarly, but to simulate more shades of color than the limited palette printing presses had.</a:t>
            </a:r>
            <a:endParaRPr lang="en-NP" dirty="0">
              <a:solidFill>
                <a:schemeClr val="accent2"/>
              </a:solidFill>
            </a:endParaRPr>
          </a:p>
        </p:txBody>
      </p:sp>
    </p:spTree>
    <p:extLst>
      <p:ext uri="{BB962C8B-B14F-4D97-AF65-F5344CB8AC3E}">
        <p14:creationId xmlns:p14="http://schemas.microsoft.com/office/powerpoint/2010/main" val="247166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173C-0759-EF65-825A-EE7402317692}"/>
              </a:ext>
            </a:extLst>
          </p:cNvPr>
          <p:cNvSpPr>
            <a:spLocks noGrp="1"/>
          </p:cNvSpPr>
          <p:nvPr>
            <p:ph type="title"/>
          </p:nvPr>
        </p:nvSpPr>
        <p:spPr/>
        <p:txBody>
          <a:bodyPr/>
          <a:lstStyle/>
          <a:p>
            <a:r>
              <a:rPr lang="en-NP" dirty="0"/>
              <a:t>Dithering..contd</a:t>
            </a:r>
          </a:p>
        </p:txBody>
      </p:sp>
      <p:sp>
        <p:nvSpPr>
          <p:cNvPr id="3" name="Content Placeholder 2">
            <a:extLst>
              <a:ext uri="{FF2B5EF4-FFF2-40B4-BE49-F238E27FC236}">
                <a16:creationId xmlns:a16="http://schemas.microsoft.com/office/drawing/2014/main" id="{28F908DC-42B3-251F-9FE7-BC00CD6A90A9}"/>
              </a:ext>
            </a:extLst>
          </p:cNvPr>
          <p:cNvSpPr>
            <a:spLocks noGrp="1"/>
          </p:cNvSpPr>
          <p:nvPr>
            <p:ph idx="1"/>
          </p:nvPr>
        </p:nvSpPr>
        <p:spPr>
          <a:xfrm>
            <a:off x="1069848" y="2121407"/>
            <a:ext cx="10058400" cy="4174441"/>
          </a:xfrm>
        </p:spPr>
        <p:txBody>
          <a:bodyPr/>
          <a:lstStyle/>
          <a:p>
            <a:r>
              <a:rPr lang="en-US" b="0" i="0" u="none" strike="noStrike" dirty="0">
                <a:solidFill>
                  <a:srgbClr val="000000"/>
                </a:solidFill>
                <a:effectLst/>
                <a:latin typeface="Jost"/>
              </a:rPr>
              <a:t>Using dithering in image processing not only reduces banding of colors and shading, which creates a smoother finished image, but it also reduces the file size.</a:t>
            </a:r>
          </a:p>
          <a:p>
            <a:r>
              <a:rPr lang="en-US" dirty="0">
                <a:solidFill>
                  <a:srgbClr val="000000"/>
                </a:solidFill>
                <a:latin typeface="Jost"/>
              </a:rPr>
              <a:t>If we view a very small area from a sufficiently large viewing distance, our eyes will average the overall detail and record only the overall intensity of that area.</a:t>
            </a:r>
          </a:p>
          <a:p>
            <a:r>
              <a:rPr lang="en-US" dirty="0">
                <a:solidFill>
                  <a:srgbClr val="000000"/>
                </a:solidFill>
                <a:latin typeface="Jost"/>
              </a:rPr>
              <a:t>This phenomenon is also called </a:t>
            </a:r>
            <a:r>
              <a:rPr lang="en-US" dirty="0">
                <a:solidFill>
                  <a:schemeClr val="accent2"/>
                </a:solidFill>
                <a:latin typeface="Jost"/>
              </a:rPr>
              <a:t>Halftoning.</a:t>
            </a:r>
          </a:p>
          <a:p>
            <a:endParaRPr lang="en-NP" dirty="0">
              <a:solidFill>
                <a:schemeClr val="accent2"/>
              </a:solidFill>
            </a:endParaRPr>
          </a:p>
        </p:txBody>
      </p:sp>
      <p:pic>
        <p:nvPicPr>
          <p:cNvPr id="4" name="Picture 3">
            <a:extLst>
              <a:ext uri="{FF2B5EF4-FFF2-40B4-BE49-F238E27FC236}">
                <a16:creationId xmlns:a16="http://schemas.microsoft.com/office/drawing/2014/main" id="{B6060B25-ADD1-6A4B-3692-DBC00879FF88}"/>
              </a:ext>
            </a:extLst>
          </p:cNvPr>
          <p:cNvPicPr>
            <a:picLocks noChangeAspect="1"/>
          </p:cNvPicPr>
          <p:nvPr/>
        </p:nvPicPr>
        <p:blipFill>
          <a:blip r:embed="rId2"/>
          <a:stretch>
            <a:fillRect/>
          </a:stretch>
        </p:blipFill>
        <p:spPr>
          <a:xfrm>
            <a:off x="6282824" y="3577228"/>
            <a:ext cx="2981491" cy="2718621"/>
          </a:xfrm>
          <a:prstGeom prst="rect">
            <a:avLst/>
          </a:prstGeom>
        </p:spPr>
      </p:pic>
    </p:spTree>
    <p:extLst>
      <p:ext uri="{BB962C8B-B14F-4D97-AF65-F5344CB8AC3E}">
        <p14:creationId xmlns:p14="http://schemas.microsoft.com/office/powerpoint/2010/main" val="443679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393-9801-BCC9-8B40-83A8FE801C5B}"/>
              </a:ext>
            </a:extLst>
          </p:cNvPr>
          <p:cNvSpPr>
            <a:spLocks noGrp="1"/>
          </p:cNvSpPr>
          <p:nvPr>
            <p:ph type="title"/>
          </p:nvPr>
        </p:nvSpPr>
        <p:spPr/>
        <p:txBody>
          <a:bodyPr/>
          <a:lstStyle/>
          <a:p>
            <a:r>
              <a:rPr lang="en-NP" dirty="0"/>
              <a:t>Dithering_Example</a:t>
            </a:r>
          </a:p>
        </p:txBody>
      </p:sp>
      <p:pic>
        <p:nvPicPr>
          <p:cNvPr id="5" name="Content Placeholder 4">
            <a:extLst>
              <a:ext uri="{FF2B5EF4-FFF2-40B4-BE49-F238E27FC236}">
                <a16:creationId xmlns:a16="http://schemas.microsoft.com/office/drawing/2014/main" id="{41CF22BA-688F-67DF-4C31-C8D485E3CF10}"/>
              </a:ext>
            </a:extLst>
          </p:cNvPr>
          <p:cNvPicPr>
            <a:picLocks noGrp="1" noChangeAspect="1"/>
          </p:cNvPicPr>
          <p:nvPr>
            <p:ph idx="1"/>
          </p:nvPr>
        </p:nvPicPr>
        <p:blipFill>
          <a:blip r:embed="rId2"/>
          <a:stretch>
            <a:fillRect/>
          </a:stretch>
        </p:blipFill>
        <p:spPr>
          <a:xfrm>
            <a:off x="2282825" y="2279650"/>
            <a:ext cx="7632700" cy="3733800"/>
          </a:xfrm>
        </p:spPr>
      </p:pic>
    </p:spTree>
    <p:extLst>
      <p:ext uri="{BB962C8B-B14F-4D97-AF65-F5344CB8AC3E}">
        <p14:creationId xmlns:p14="http://schemas.microsoft.com/office/powerpoint/2010/main" val="1277422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92B7-783D-B491-474C-9E21E06B0BB1}"/>
              </a:ext>
            </a:extLst>
          </p:cNvPr>
          <p:cNvSpPr>
            <a:spLocks noGrp="1"/>
          </p:cNvSpPr>
          <p:nvPr>
            <p:ph type="title"/>
          </p:nvPr>
        </p:nvSpPr>
        <p:spPr/>
        <p:txBody>
          <a:bodyPr/>
          <a:lstStyle/>
          <a:p>
            <a:r>
              <a:rPr lang="en-NP" dirty="0"/>
              <a:t>: 16-color to 5 color</a:t>
            </a:r>
          </a:p>
        </p:txBody>
      </p:sp>
      <p:pic>
        <p:nvPicPr>
          <p:cNvPr id="5" name="Content Placeholder 4">
            <a:extLst>
              <a:ext uri="{FF2B5EF4-FFF2-40B4-BE49-F238E27FC236}">
                <a16:creationId xmlns:a16="http://schemas.microsoft.com/office/drawing/2014/main" id="{86E2A325-5088-D378-F01C-E40FEF862576}"/>
              </a:ext>
            </a:extLst>
          </p:cNvPr>
          <p:cNvPicPr>
            <a:picLocks noGrp="1" noChangeAspect="1"/>
          </p:cNvPicPr>
          <p:nvPr>
            <p:ph idx="1"/>
          </p:nvPr>
        </p:nvPicPr>
        <p:blipFill>
          <a:blip r:embed="rId2"/>
          <a:stretch>
            <a:fillRect/>
          </a:stretch>
        </p:blipFill>
        <p:spPr>
          <a:xfrm>
            <a:off x="590137" y="2093976"/>
            <a:ext cx="5505863" cy="4051300"/>
          </a:xfrm>
        </p:spPr>
      </p:pic>
      <p:pic>
        <p:nvPicPr>
          <p:cNvPr id="3" name="Content Placeholder 4">
            <a:extLst>
              <a:ext uri="{FF2B5EF4-FFF2-40B4-BE49-F238E27FC236}">
                <a16:creationId xmlns:a16="http://schemas.microsoft.com/office/drawing/2014/main" id="{3BA014E8-3AF9-FC63-CCA1-A8224C123139}"/>
              </a:ext>
            </a:extLst>
          </p:cNvPr>
          <p:cNvPicPr>
            <a:picLocks noChangeAspect="1"/>
          </p:cNvPicPr>
          <p:nvPr/>
        </p:nvPicPr>
        <p:blipFill>
          <a:blip r:embed="rId3"/>
          <a:stretch>
            <a:fillRect/>
          </a:stretch>
        </p:blipFill>
        <p:spPr>
          <a:xfrm>
            <a:off x="6394941" y="2093976"/>
            <a:ext cx="5376132" cy="4051300"/>
          </a:xfrm>
          <a:prstGeom prst="rect">
            <a:avLst/>
          </a:prstGeom>
        </p:spPr>
      </p:pic>
    </p:spTree>
    <p:extLst>
      <p:ext uri="{BB962C8B-B14F-4D97-AF65-F5344CB8AC3E}">
        <p14:creationId xmlns:p14="http://schemas.microsoft.com/office/powerpoint/2010/main" val="2681855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BFEE-F0F1-7319-C720-FCD2847417FE}"/>
              </a:ext>
            </a:extLst>
          </p:cNvPr>
          <p:cNvSpPr>
            <a:spLocks noGrp="1"/>
          </p:cNvSpPr>
          <p:nvPr>
            <p:ph type="title"/>
          </p:nvPr>
        </p:nvSpPr>
        <p:spPr/>
        <p:txBody>
          <a:bodyPr/>
          <a:lstStyle/>
          <a:p>
            <a:r>
              <a:rPr lang="en-NP" dirty="0"/>
              <a:t>Dithering result of 5 color</a:t>
            </a:r>
          </a:p>
        </p:txBody>
      </p:sp>
      <p:pic>
        <p:nvPicPr>
          <p:cNvPr id="5" name="Content Placeholder 4">
            <a:extLst>
              <a:ext uri="{FF2B5EF4-FFF2-40B4-BE49-F238E27FC236}">
                <a16:creationId xmlns:a16="http://schemas.microsoft.com/office/drawing/2014/main" id="{07E6EDC9-77E7-AB17-809D-BC0A7420F8E7}"/>
              </a:ext>
            </a:extLst>
          </p:cNvPr>
          <p:cNvPicPr>
            <a:picLocks noGrp="1" noChangeAspect="1"/>
          </p:cNvPicPr>
          <p:nvPr>
            <p:ph idx="1"/>
          </p:nvPr>
        </p:nvPicPr>
        <p:blipFill>
          <a:blip r:embed="rId2"/>
          <a:stretch>
            <a:fillRect/>
          </a:stretch>
        </p:blipFill>
        <p:spPr>
          <a:xfrm>
            <a:off x="3327233" y="2120900"/>
            <a:ext cx="5543884" cy="4051300"/>
          </a:xfrm>
        </p:spPr>
      </p:pic>
    </p:spTree>
    <p:extLst>
      <p:ext uri="{BB962C8B-B14F-4D97-AF65-F5344CB8AC3E}">
        <p14:creationId xmlns:p14="http://schemas.microsoft.com/office/powerpoint/2010/main" val="342300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3A26-6DD2-137D-DB4A-6731191354F5}"/>
              </a:ext>
            </a:extLst>
          </p:cNvPr>
          <p:cNvSpPr>
            <a:spLocks noGrp="1"/>
          </p:cNvSpPr>
          <p:nvPr>
            <p:ph type="title"/>
          </p:nvPr>
        </p:nvSpPr>
        <p:spPr/>
        <p:txBody>
          <a:bodyPr/>
          <a:lstStyle/>
          <a:p>
            <a:r>
              <a:rPr lang="en-NP" dirty="0"/>
              <a:t>Image recognition steps</a:t>
            </a:r>
          </a:p>
        </p:txBody>
      </p:sp>
      <p:pic>
        <p:nvPicPr>
          <p:cNvPr id="5" name="Content Placeholder 4">
            <a:extLst>
              <a:ext uri="{FF2B5EF4-FFF2-40B4-BE49-F238E27FC236}">
                <a16:creationId xmlns:a16="http://schemas.microsoft.com/office/drawing/2014/main" id="{BD86D0C0-509A-C4FF-81F3-21C0F65EBB5F}"/>
              </a:ext>
            </a:extLst>
          </p:cNvPr>
          <p:cNvPicPr>
            <a:picLocks noGrp="1" noChangeAspect="1"/>
          </p:cNvPicPr>
          <p:nvPr>
            <p:ph idx="1"/>
          </p:nvPr>
        </p:nvPicPr>
        <p:blipFill>
          <a:blip r:embed="rId2"/>
          <a:stretch>
            <a:fillRect/>
          </a:stretch>
        </p:blipFill>
        <p:spPr>
          <a:xfrm>
            <a:off x="1616529" y="1698171"/>
            <a:ext cx="8654142" cy="4539343"/>
          </a:xfrm>
        </p:spPr>
      </p:pic>
    </p:spTree>
    <p:extLst>
      <p:ext uri="{BB962C8B-B14F-4D97-AF65-F5344CB8AC3E}">
        <p14:creationId xmlns:p14="http://schemas.microsoft.com/office/powerpoint/2010/main" val="932619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E732-7F89-1B63-431D-91CDE10B7E0C}"/>
              </a:ext>
            </a:extLst>
          </p:cNvPr>
          <p:cNvSpPr>
            <a:spLocks noGrp="1"/>
          </p:cNvSpPr>
          <p:nvPr>
            <p:ph type="title"/>
          </p:nvPr>
        </p:nvSpPr>
        <p:spPr>
          <a:xfrm>
            <a:off x="1069848" y="484632"/>
            <a:ext cx="10058400" cy="1066582"/>
          </a:xfrm>
        </p:spPr>
        <p:txBody>
          <a:bodyPr/>
          <a:lstStyle/>
          <a:p>
            <a:r>
              <a:rPr lang="en-NP" dirty="0"/>
              <a:t>1. Formatting</a:t>
            </a:r>
          </a:p>
        </p:txBody>
      </p:sp>
      <p:sp>
        <p:nvSpPr>
          <p:cNvPr id="3" name="Content Placeholder 2">
            <a:extLst>
              <a:ext uri="{FF2B5EF4-FFF2-40B4-BE49-F238E27FC236}">
                <a16:creationId xmlns:a16="http://schemas.microsoft.com/office/drawing/2014/main" id="{69E46BA6-DCDB-F0F8-ED20-FCF8B96EEBFB}"/>
              </a:ext>
            </a:extLst>
          </p:cNvPr>
          <p:cNvSpPr>
            <a:spLocks noGrp="1"/>
          </p:cNvSpPr>
          <p:nvPr>
            <p:ph idx="1"/>
          </p:nvPr>
        </p:nvSpPr>
        <p:spPr>
          <a:xfrm>
            <a:off x="1069848" y="1551214"/>
            <a:ext cx="10058400" cy="4620986"/>
          </a:xfrm>
        </p:spPr>
        <p:txBody>
          <a:bodyPr/>
          <a:lstStyle/>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Formatting</a:t>
            </a:r>
            <a:r>
              <a:rPr lang="en-US" sz="2400" b="0" i="0" u="none" strike="noStrike" dirty="0">
                <a:solidFill>
                  <a:srgbClr val="000000"/>
                </a:solidFill>
                <a:effectLst/>
              </a:rPr>
              <a:t> step in the image recognition process is a crucial preprocessing stage where the raw input image is prepared for further analysis. It ensures that the image is in a standardized and usable format for the subsequent processing steps.</a:t>
            </a:r>
            <a:endParaRPr lang="en-US" sz="2400" b="1" i="0" u="none" strike="noStrike" dirty="0">
              <a:solidFill>
                <a:srgbClr val="000000"/>
              </a:solidFill>
              <a:effectLst/>
            </a:endParaRPr>
          </a:p>
          <a:p>
            <a:pPr algn="l">
              <a:buFont typeface="Arial" panose="020B0604020202020204" pitchFamily="34" charset="0"/>
              <a:buChar char="•"/>
            </a:pPr>
            <a:r>
              <a:rPr lang="en-US" sz="2400" b="1" i="0" u="none" strike="noStrike" dirty="0">
                <a:solidFill>
                  <a:srgbClr val="000000"/>
                </a:solidFill>
                <a:effectLst/>
              </a:rPr>
              <a:t>Objective</a:t>
            </a:r>
            <a:r>
              <a:rPr lang="en-US" sz="2400" b="0" i="0" u="none" strike="noStrike" dirty="0">
                <a:solidFill>
                  <a:srgbClr val="000000"/>
                </a:solidFill>
                <a:effectLst/>
              </a:rPr>
              <a:t>: Standardize the image for subsequent processing.</a:t>
            </a:r>
          </a:p>
          <a:p>
            <a:pPr algn="l">
              <a:buFont typeface="Arial" panose="020B0604020202020204" pitchFamily="34" charset="0"/>
              <a:buChar char="•"/>
            </a:pPr>
            <a:r>
              <a:rPr lang="en-US" sz="2400" b="1" i="0" u="none" strike="noStrike" dirty="0">
                <a:solidFill>
                  <a:srgbClr val="000000"/>
                </a:solidFill>
                <a:effectLst/>
              </a:rPr>
              <a:t>Output</a:t>
            </a:r>
            <a:r>
              <a:rPr lang="en-US" sz="2400" b="0" i="0" u="none" strike="noStrike" dirty="0">
                <a:solidFill>
                  <a:srgbClr val="000000"/>
                </a:solidFill>
                <a:effectLst/>
              </a:rPr>
              <a:t>: The </a:t>
            </a:r>
            <a:r>
              <a:rPr lang="en-US" sz="2400" b="0" i="1" u="none" strike="noStrike" dirty="0">
                <a:solidFill>
                  <a:srgbClr val="000000"/>
                </a:solidFill>
                <a:effectLst/>
              </a:rPr>
              <a:t>Observed Image</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This step involves preprocessing tasks such as:</a:t>
            </a:r>
          </a:p>
          <a:p>
            <a:pPr marL="742950" lvl="1" indent="-285750" algn="l">
              <a:buFont typeface="Arial" panose="020B0604020202020204" pitchFamily="34" charset="0"/>
              <a:buChar char="•"/>
            </a:pPr>
            <a:r>
              <a:rPr lang="en-US" sz="2400" b="0" i="0" u="none" strike="noStrike" dirty="0">
                <a:solidFill>
                  <a:srgbClr val="000000"/>
                </a:solidFill>
                <a:effectLst/>
              </a:rPr>
              <a:t>Resizing the image to fit the expected input dimensions.</a:t>
            </a:r>
          </a:p>
          <a:p>
            <a:pPr marL="742950" lvl="1" indent="-285750" algn="l">
              <a:buFont typeface="Arial" panose="020B0604020202020204" pitchFamily="34" charset="0"/>
              <a:buChar char="•"/>
            </a:pPr>
            <a:r>
              <a:rPr lang="en-US" sz="2400" b="0" i="0" u="none" strike="noStrike" dirty="0">
                <a:solidFill>
                  <a:srgbClr val="000000"/>
                </a:solidFill>
                <a:effectLst/>
              </a:rPr>
              <a:t>Converting color formats (e.g., RGB to grayscale).</a:t>
            </a:r>
          </a:p>
          <a:p>
            <a:pPr marL="742950" lvl="1" indent="-285750" algn="l">
              <a:buFont typeface="Arial" panose="020B0604020202020204" pitchFamily="34" charset="0"/>
              <a:buChar char="•"/>
            </a:pPr>
            <a:r>
              <a:rPr lang="en-US" sz="2400" b="0" i="0" u="none" strike="noStrike" dirty="0">
                <a:solidFill>
                  <a:srgbClr val="000000"/>
                </a:solidFill>
                <a:effectLst/>
              </a:rPr>
              <a:t>Handling compression artifacts or noise.</a:t>
            </a:r>
          </a:p>
          <a:p>
            <a:endParaRPr lang="en-NP" dirty="0"/>
          </a:p>
        </p:txBody>
      </p:sp>
    </p:spTree>
    <p:extLst>
      <p:ext uri="{BB962C8B-B14F-4D97-AF65-F5344CB8AC3E}">
        <p14:creationId xmlns:p14="http://schemas.microsoft.com/office/powerpoint/2010/main" val="2581881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D8F2-896B-09AC-56E2-E83AC30636C6}"/>
              </a:ext>
            </a:extLst>
          </p:cNvPr>
          <p:cNvSpPr>
            <a:spLocks noGrp="1"/>
          </p:cNvSpPr>
          <p:nvPr>
            <p:ph type="title"/>
          </p:nvPr>
        </p:nvSpPr>
        <p:spPr>
          <a:xfrm>
            <a:off x="1069848" y="484632"/>
            <a:ext cx="10058400" cy="952282"/>
          </a:xfrm>
        </p:spPr>
        <p:txBody>
          <a:bodyPr/>
          <a:lstStyle/>
          <a:p>
            <a:r>
              <a:rPr lang="en-US" dirty="0"/>
              <a:t>Key Tasks in the Formatting</a:t>
            </a:r>
            <a:endParaRPr lang="en-NP" dirty="0"/>
          </a:p>
        </p:txBody>
      </p:sp>
      <p:sp>
        <p:nvSpPr>
          <p:cNvPr id="3" name="Content Placeholder 2">
            <a:extLst>
              <a:ext uri="{FF2B5EF4-FFF2-40B4-BE49-F238E27FC236}">
                <a16:creationId xmlns:a16="http://schemas.microsoft.com/office/drawing/2014/main" id="{C7D6B22B-EC80-58A8-E1FB-EC046BE72CDA}"/>
              </a:ext>
            </a:extLst>
          </p:cNvPr>
          <p:cNvSpPr>
            <a:spLocks noGrp="1"/>
          </p:cNvSpPr>
          <p:nvPr>
            <p:ph idx="1"/>
          </p:nvPr>
        </p:nvSpPr>
        <p:spPr>
          <a:xfrm>
            <a:off x="1069848" y="1567543"/>
            <a:ext cx="10058400" cy="4980214"/>
          </a:xfrm>
        </p:spPr>
        <p:txBody>
          <a:bodyPr/>
          <a:lstStyle/>
          <a:p>
            <a:r>
              <a:rPr lang="en-US" sz="2400" b="1" dirty="0"/>
              <a:t>1. Image Resizing</a:t>
            </a:r>
          </a:p>
          <a:p>
            <a:pPr>
              <a:buFont typeface="Arial" panose="020B0604020202020204" pitchFamily="34" charset="0"/>
              <a:buChar char="•"/>
            </a:pPr>
            <a:r>
              <a:rPr lang="en-US" sz="2400" dirty="0"/>
              <a:t>Ensures the image matches the required dimensions of the system.</a:t>
            </a:r>
          </a:p>
          <a:p>
            <a:pPr>
              <a:buFont typeface="Arial" panose="020B0604020202020204" pitchFamily="34" charset="0"/>
              <a:buChar char="•"/>
            </a:pPr>
            <a:r>
              <a:rPr lang="en-US" sz="2400" dirty="0"/>
              <a:t>Example: If a neural network requires input images of size 224×224, all images must be resized accordingly.</a:t>
            </a:r>
          </a:p>
          <a:p>
            <a:pPr algn="l"/>
            <a:r>
              <a:rPr lang="en-US" sz="2400" b="1" i="0" u="none" strike="noStrike" dirty="0">
                <a:solidFill>
                  <a:srgbClr val="000000"/>
                </a:solidFill>
                <a:effectLst/>
              </a:rPr>
              <a:t>2. Color Space Conversion</a:t>
            </a:r>
          </a:p>
          <a:p>
            <a:pPr algn="l">
              <a:buFont typeface="Arial" panose="020B0604020202020204" pitchFamily="34" charset="0"/>
              <a:buChar char="•"/>
            </a:pPr>
            <a:r>
              <a:rPr lang="en-US" sz="2400" b="0" i="0" u="none" strike="noStrike" dirty="0">
                <a:solidFill>
                  <a:srgbClr val="000000"/>
                </a:solidFill>
                <a:effectLst/>
              </a:rPr>
              <a:t>Converts the image to a specific color space, depending on the application.</a:t>
            </a:r>
          </a:p>
          <a:p>
            <a:pPr algn="l">
              <a:buFont typeface="Arial" panose="020B0604020202020204" pitchFamily="34" charset="0"/>
              <a:buChar char="•"/>
            </a:pPr>
            <a:r>
              <a:rPr lang="en-US" sz="2400" b="0" i="0" u="none" strike="noStrike" dirty="0">
                <a:solidFill>
                  <a:srgbClr val="000000"/>
                </a:solidFill>
                <a:effectLst/>
              </a:rPr>
              <a:t>Common transformations:</a:t>
            </a:r>
          </a:p>
          <a:p>
            <a:pPr marL="742950" lvl="1" indent="-285750" algn="l">
              <a:buFont typeface="Arial" panose="020B0604020202020204" pitchFamily="34" charset="0"/>
              <a:buChar char="•"/>
            </a:pPr>
            <a:r>
              <a:rPr lang="en-US" sz="2400" b="1" i="0" u="none" strike="noStrike" dirty="0">
                <a:solidFill>
                  <a:srgbClr val="000000"/>
                </a:solidFill>
                <a:effectLst/>
              </a:rPr>
              <a:t>Grayscale conversion</a:t>
            </a:r>
            <a:r>
              <a:rPr lang="en-US" sz="2400" b="0" i="0" u="none" strike="noStrike" dirty="0">
                <a:solidFill>
                  <a:srgbClr val="000000"/>
                </a:solidFill>
                <a:effectLst/>
              </a:rPr>
              <a:t>: Reduces color complexity by converting a 3-channel RGB image to a single channel.</a:t>
            </a:r>
          </a:p>
          <a:p>
            <a:pPr marL="742950" lvl="1" indent="-285750" algn="l">
              <a:buFont typeface="Arial" panose="020B0604020202020204" pitchFamily="34" charset="0"/>
              <a:buChar char="•"/>
            </a:pPr>
            <a:r>
              <a:rPr lang="en-US" sz="2400" b="1" i="0" u="none" strike="noStrike" dirty="0">
                <a:solidFill>
                  <a:srgbClr val="000000"/>
                </a:solidFill>
                <a:effectLst/>
              </a:rPr>
              <a:t>Binary conversion</a:t>
            </a:r>
            <a:r>
              <a:rPr lang="en-US" sz="2400" b="0" i="0" u="none" strike="noStrike" dirty="0">
                <a:solidFill>
                  <a:srgbClr val="000000"/>
                </a:solidFill>
                <a:effectLst/>
              </a:rPr>
              <a:t>: Converts to black-and-white using thresholding for simple applications like OCR.</a:t>
            </a:r>
          </a:p>
          <a:p>
            <a:endParaRPr lang="en-NP" dirty="0"/>
          </a:p>
        </p:txBody>
      </p:sp>
    </p:spTree>
    <p:extLst>
      <p:ext uri="{BB962C8B-B14F-4D97-AF65-F5344CB8AC3E}">
        <p14:creationId xmlns:p14="http://schemas.microsoft.com/office/powerpoint/2010/main" val="519198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1FD-3E04-C506-BCD0-CF8BD72D7E7A}"/>
              </a:ext>
            </a:extLst>
          </p:cNvPr>
          <p:cNvSpPr>
            <a:spLocks noGrp="1"/>
          </p:cNvSpPr>
          <p:nvPr>
            <p:ph type="title"/>
          </p:nvPr>
        </p:nvSpPr>
        <p:spPr>
          <a:xfrm>
            <a:off x="1069848" y="484632"/>
            <a:ext cx="10058400" cy="1213539"/>
          </a:xfrm>
        </p:spPr>
        <p:txBody>
          <a:bodyPr/>
          <a:lstStyle/>
          <a:p>
            <a:r>
              <a:rPr lang="en-US" dirty="0"/>
              <a:t>Key Tasks in the Formatting</a:t>
            </a:r>
            <a:endParaRPr lang="en-NP" dirty="0"/>
          </a:p>
        </p:txBody>
      </p:sp>
      <p:sp>
        <p:nvSpPr>
          <p:cNvPr id="3" name="Content Placeholder 2">
            <a:extLst>
              <a:ext uri="{FF2B5EF4-FFF2-40B4-BE49-F238E27FC236}">
                <a16:creationId xmlns:a16="http://schemas.microsoft.com/office/drawing/2014/main" id="{3EEA6128-0E8C-2961-551B-69B49EA9A7EC}"/>
              </a:ext>
            </a:extLst>
          </p:cNvPr>
          <p:cNvSpPr>
            <a:spLocks noGrp="1"/>
          </p:cNvSpPr>
          <p:nvPr>
            <p:ph idx="1"/>
          </p:nvPr>
        </p:nvSpPr>
        <p:spPr>
          <a:xfrm>
            <a:off x="1069848" y="1698171"/>
            <a:ext cx="10058400" cy="4675197"/>
          </a:xfrm>
        </p:spPr>
        <p:txBody>
          <a:bodyPr>
            <a:normAutofit fontScale="85000" lnSpcReduction="20000"/>
          </a:bodyPr>
          <a:lstStyle/>
          <a:p>
            <a:pPr marL="0" indent="0" algn="l">
              <a:buNone/>
            </a:pPr>
            <a:r>
              <a:rPr lang="en-US" sz="2600" b="1" i="0" u="none" strike="noStrike" dirty="0">
                <a:solidFill>
                  <a:srgbClr val="000000"/>
                </a:solidFill>
                <a:effectLst/>
              </a:rPr>
              <a:t>3. Cropping or Padding</a:t>
            </a:r>
          </a:p>
          <a:p>
            <a:pPr algn="l">
              <a:buFont typeface="Arial" panose="020B0604020202020204" pitchFamily="34" charset="0"/>
              <a:buChar char="•"/>
            </a:pPr>
            <a:r>
              <a:rPr lang="en-US" sz="2600" b="0" i="0" u="none" strike="noStrike" dirty="0">
                <a:solidFill>
                  <a:srgbClr val="000000"/>
                </a:solidFill>
                <a:effectLst/>
              </a:rPr>
              <a:t>Cropping:</a:t>
            </a:r>
          </a:p>
          <a:p>
            <a:pPr marL="742950" lvl="1" indent="-285750" algn="l">
              <a:buFont typeface="Arial" panose="020B0604020202020204" pitchFamily="34" charset="0"/>
              <a:buChar char="•"/>
            </a:pPr>
            <a:r>
              <a:rPr lang="en-US" sz="2600" b="0" i="0" u="none" strike="noStrike" dirty="0">
                <a:solidFill>
                  <a:srgbClr val="000000"/>
                </a:solidFill>
                <a:effectLst/>
              </a:rPr>
              <a:t>Removes unwanted areas from the image, focusing on the region of interest (ROI).</a:t>
            </a:r>
          </a:p>
          <a:p>
            <a:pPr algn="l"/>
            <a:r>
              <a:rPr lang="en-US" sz="2600" b="1" i="0" u="none" strike="noStrike" dirty="0">
                <a:solidFill>
                  <a:srgbClr val="000000"/>
                </a:solidFill>
                <a:effectLst/>
              </a:rPr>
              <a:t>4. File Format Conversion</a:t>
            </a:r>
          </a:p>
          <a:p>
            <a:pPr algn="l">
              <a:buFont typeface="Arial" panose="020B0604020202020204" pitchFamily="34" charset="0"/>
              <a:buChar char="•"/>
            </a:pPr>
            <a:r>
              <a:rPr lang="en-US" sz="2600" b="0" i="0" u="none" strike="noStrike" dirty="0">
                <a:solidFill>
                  <a:srgbClr val="000000"/>
                </a:solidFill>
                <a:effectLst/>
              </a:rPr>
              <a:t>Converts the image into a compatible file format (e.g., from BMP or TIFF to PNG or JPEG).</a:t>
            </a:r>
          </a:p>
          <a:p>
            <a:pPr algn="l">
              <a:buFont typeface="Arial" panose="020B0604020202020204" pitchFamily="34" charset="0"/>
              <a:buChar char="•"/>
            </a:pPr>
            <a:r>
              <a:rPr lang="en-US" sz="2600" b="0" i="0" u="none" strike="noStrike" dirty="0">
                <a:solidFill>
                  <a:srgbClr val="000000"/>
                </a:solidFill>
                <a:effectLst/>
              </a:rPr>
              <a:t>Reduces file size if necessary without losing critical information.</a:t>
            </a:r>
          </a:p>
          <a:p>
            <a:pPr algn="l"/>
            <a:r>
              <a:rPr lang="en-US" sz="2600" b="1" i="0" u="none" strike="noStrike" dirty="0">
                <a:solidFill>
                  <a:srgbClr val="000000"/>
                </a:solidFill>
                <a:effectLst/>
              </a:rPr>
              <a:t>5. Resolution Adjustment</a:t>
            </a:r>
          </a:p>
          <a:p>
            <a:pPr algn="l">
              <a:buFont typeface="Arial" panose="020B0604020202020204" pitchFamily="34" charset="0"/>
              <a:buChar char="•"/>
            </a:pPr>
            <a:r>
              <a:rPr lang="en-US" sz="2600" b="0" i="0" u="none" strike="noStrike" dirty="0">
                <a:solidFill>
                  <a:srgbClr val="000000"/>
                </a:solidFill>
                <a:effectLst/>
              </a:rPr>
              <a:t>Adjusts the resolution of the image to balance between processing speed and quality.</a:t>
            </a:r>
          </a:p>
          <a:p>
            <a:pPr algn="l">
              <a:buFont typeface="Arial" panose="020B0604020202020204" pitchFamily="34" charset="0"/>
              <a:buChar char="•"/>
            </a:pPr>
            <a:r>
              <a:rPr lang="en-US" sz="2600" b="0" i="0" u="none" strike="noStrike" dirty="0">
                <a:solidFill>
                  <a:srgbClr val="000000"/>
                </a:solidFill>
                <a:effectLst/>
              </a:rPr>
              <a:t>Low-resolution images are faster to process but may lose details critical for tasks like object recognition.</a:t>
            </a:r>
          </a:p>
          <a:p>
            <a:pPr marL="742950" lvl="1" indent="-285750" algn="l">
              <a:buFont typeface="Arial" panose="020B0604020202020204" pitchFamily="34" charset="0"/>
              <a:buChar char="•"/>
            </a:pPr>
            <a:endParaRPr lang="en-US" b="0" i="0" u="none" strike="noStrike" dirty="0">
              <a:solidFill>
                <a:srgbClr val="000000"/>
              </a:solidFill>
              <a:effectLst/>
            </a:endParaRPr>
          </a:p>
          <a:p>
            <a:endParaRPr lang="en-NP" dirty="0"/>
          </a:p>
        </p:txBody>
      </p:sp>
    </p:spTree>
    <p:extLst>
      <p:ext uri="{BB962C8B-B14F-4D97-AF65-F5344CB8AC3E}">
        <p14:creationId xmlns:p14="http://schemas.microsoft.com/office/powerpoint/2010/main" val="156992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8116-C216-5CF1-012D-3E4E9282D0A2}"/>
              </a:ext>
            </a:extLst>
          </p:cNvPr>
          <p:cNvSpPr>
            <a:spLocks noGrp="1"/>
          </p:cNvSpPr>
          <p:nvPr>
            <p:ph type="title"/>
          </p:nvPr>
        </p:nvSpPr>
        <p:spPr/>
        <p:txBody>
          <a:bodyPr/>
          <a:lstStyle/>
          <a:p>
            <a:r>
              <a:rPr lang="en-NP" dirty="0"/>
              <a:t>Basic Concepts (1.Depth)</a:t>
            </a:r>
          </a:p>
        </p:txBody>
      </p:sp>
      <p:sp>
        <p:nvSpPr>
          <p:cNvPr id="3" name="Content Placeholder 2">
            <a:extLst>
              <a:ext uri="{FF2B5EF4-FFF2-40B4-BE49-F238E27FC236}">
                <a16:creationId xmlns:a16="http://schemas.microsoft.com/office/drawing/2014/main" id="{F41F7858-EB7E-1E23-A857-951F29EF8E06}"/>
              </a:ext>
            </a:extLst>
          </p:cNvPr>
          <p:cNvSpPr>
            <a:spLocks noGrp="1"/>
          </p:cNvSpPr>
          <p:nvPr>
            <p:ph idx="1"/>
          </p:nvPr>
        </p:nvSpPr>
        <p:spPr/>
        <p:txBody>
          <a:bodyPr>
            <a:normAutofit/>
          </a:bodyPr>
          <a:lstStyle/>
          <a:p>
            <a:r>
              <a:rPr lang="en-US" dirty="0"/>
              <a:t>T</a:t>
            </a:r>
            <a:r>
              <a:rPr lang="en-NP" dirty="0"/>
              <a:t>he depth of an image is the number of bits used to represent each pixel</a:t>
            </a:r>
          </a:p>
          <a:p>
            <a:r>
              <a:rPr lang="en-US" dirty="0"/>
              <a:t>I</a:t>
            </a:r>
            <a:r>
              <a:rPr lang="en-NP" dirty="0"/>
              <a:t>f N=1 bit – then 2</a:t>
            </a:r>
            <a:r>
              <a:rPr lang="en-NP" baseline="30000" dirty="0"/>
              <a:t>N </a:t>
            </a:r>
            <a:r>
              <a:rPr lang="en-NP" dirty="0"/>
              <a:t>= 2 values : Black and White (Binary Image/ Bitmap Image</a:t>
            </a:r>
          </a:p>
          <a:p>
            <a:r>
              <a:rPr lang="en-NP" dirty="0"/>
              <a:t>4 bit – can represent 16 colors, used in low resolution screens .e.g. VGA</a:t>
            </a:r>
          </a:p>
          <a:p>
            <a:r>
              <a:rPr lang="en-NP" dirty="0"/>
              <a:t>8-bit grey– can represent 256 shades of grey color.</a:t>
            </a:r>
          </a:p>
          <a:p>
            <a:r>
              <a:rPr lang="en-NP" dirty="0"/>
              <a:t>0(Pure black), 255(Pure white)</a:t>
            </a:r>
          </a:p>
          <a:p>
            <a:r>
              <a:rPr lang="en-NP" dirty="0"/>
              <a:t>8-bit color (RGB) 256*256*256 = 16,777,216 colors</a:t>
            </a:r>
          </a:p>
          <a:p>
            <a:r>
              <a:rPr lang="en-NP" dirty="0"/>
              <a:t>10-bit –RGB: 1024*1024*1024 = 1,073,741,824 colors</a:t>
            </a:r>
          </a:p>
          <a:p>
            <a:endParaRPr lang="en-NP" dirty="0"/>
          </a:p>
          <a:p>
            <a:endParaRPr lang="en-NP" dirty="0"/>
          </a:p>
        </p:txBody>
      </p:sp>
    </p:spTree>
    <p:extLst>
      <p:ext uri="{BB962C8B-B14F-4D97-AF65-F5344CB8AC3E}">
        <p14:creationId xmlns:p14="http://schemas.microsoft.com/office/powerpoint/2010/main" val="221645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C416-144D-DC0D-CAAE-E4F9EE1C63A9}"/>
              </a:ext>
            </a:extLst>
          </p:cNvPr>
          <p:cNvSpPr>
            <a:spLocks noGrp="1"/>
          </p:cNvSpPr>
          <p:nvPr>
            <p:ph type="title"/>
          </p:nvPr>
        </p:nvSpPr>
        <p:spPr/>
        <p:txBody>
          <a:bodyPr/>
          <a:lstStyle/>
          <a:p>
            <a:r>
              <a:rPr lang="en-US" dirty="0"/>
              <a:t>Key Tasks in the Formatting</a:t>
            </a:r>
            <a:endParaRPr lang="en-NP" dirty="0"/>
          </a:p>
        </p:txBody>
      </p:sp>
      <p:sp>
        <p:nvSpPr>
          <p:cNvPr id="3" name="Content Placeholder 2">
            <a:extLst>
              <a:ext uri="{FF2B5EF4-FFF2-40B4-BE49-F238E27FC236}">
                <a16:creationId xmlns:a16="http://schemas.microsoft.com/office/drawing/2014/main" id="{41361675-A9BB-9938-762F-7385283EC792}"/>
              </a:ext>
            </a:extLst>
          </p:cNvPr>
          <p:cNvSpPr>
            <a:spLocks noGrp="1"/>
          </p:cNvSpPr>
          <p:nvPr>
            <p:ph idx="1"/>
          </p:nvPr>
        </p:nvSpPr>
        <p:spPr/>
        <p:txBody>
          <a:bodyPr/>
          <a:lstStyle/>
          <a:p>
            <a:pPr algn="l"/>
            <a:r>
              <a:rPr lang="en-US" b="1" i="0" u="none" strike="noStrike" dirty="0">
                <a:solidFill>
                  <a:srgbClr val="000000"/>
                </a:solidFill>
                <a:effectLst/>
              </a:rPr>
              <a:t>6. Noise Removal</a:t>
            </a:r>
          </a:p>
          <a:p>
            <a:pPr algn="l">
              <a:buFont typeface="Arial" panose="020B0604020202020204" pitchFamily="34" charset="0"/>
              <a:buChar char="•"/>
            </a:pPr>
            <a:r>
              <a:rPr lang="en-US" sz="2400" b="0" i="0" u="none" strike="noStrike" dirty="0">
                <a:solidFill>
                  <a:srgbClr val="000000"/>
                </a:solidFill>
                <a:effectLst/>
              </a:rPr>
              <a:t>Preliminary noise filtering may occur to remove pixel artifacts caused by compression or environmental factors.</a:t>
            </a:r>
          </a:p>
          <a:p>
            <a:pPr algn="l">
              <a:buFont typeface="Arial" panose="020B0604020202020204" pitchFamily="34" charset="0"/>
              <a:buChar char="•"/>
            </a:pPr>
            <a:r>
              <a:rPr lang="en-US" sz="2400" b="0" i="0" u="none" strike="noStrike" dirty="0">
                <a:solidFill>
                  <a:srgbClr val="000000"/>
                </a:solidFill>
                <a:effectLst/>
              </a:rPr>
              <a:t>Techniques:</a:t>
            </a:r>
          </a:p>
          <a:p>
            <a:pPr marL="742950" lvl="1" indent="-285750" algn="l">
              <a:buFont typeface="Arial" panose="020B0604020202020204" pitchFamily="34" charset="0"/>
              <a:buChar char="•"/>
            </a:pPr>
            <a:r>
              <a:rPr lang="en-US" sz="2400" b="0" i="0" u="none" strike="noStrike" dirty="0">
                <a:solidFill>
                  <a:srgbClr val="000000"/>
                </a:solidFill>
                <a:effectLst/>
              </a:rPr>
              <a:t>Median filtering (to handle salt-and-pepper noise).</a:t>
            </a:r>
          </a:p>
          <a:p>
            <a:pPr marL="742950" lvl="1" indent="-285750" algn="l">
              <a:buFont typeface="Arial" panose="020B0604020202020204" pitchFamily="34" charset="0"/>
              <a:buChar char="•"/>
            </a:pPr>
            <a:r>
              <a:rPr lang="en-US" sz="2400" b="0" i="0" u="none" strike="noStrike" dirty="0">
                <a:solidFill>
                  <a:srgbClr val="000000"/>
                </a:solidFill>
                <a:effectLst/>
              </a:rPr>
              <a:t>Smoothing filters (e.g., Gaussian blur).</a:t>
            </a:r>
          </a:p>
          <a:p>
            <a:endParaRPr lang="en-NP" dirty="0"/>
          </a:p>
        </p:txBody>
      </p:sp>
    </p:spTree>
    <p:extLst>
      <p:ext uri="{BB962C8B-B14F-4D97-AF65-F5344CB8AC3E}">
        <p14:creationId xmlns:p14="http://schemas.microsoft.com/office/powerpoint/2010/main" val="187367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9EBB-1FEF-5894-90EE-6B86E9BB53DF}"/>
              </a:ext>
            </a:extLst>
          </p:cNvPr>
          <p:cNvSpPr>
            <a:spLocks noGrp="1"/>
          </p:cNvSpPr>
          <p:nvPr>
            <p:ph type="title"/>
          </p:nvPr>
        </p:nvSpPr>
        <p:spPr/>
        <p:txBody>
          <a:bodyPr>
            <a:normAutofit fontScale="90000"/>
          </a:bodyPr>
          <a:lstStyle/>
          <a:p>
            <a:r>
              <a:rPr lang="en-US" sz="6000" dirty="0"/>
              <a:t>Benefits of the Formatting Step</a:t>
            </a:r>
            <a:br>
              <a:rPr lang="en-US" b="1" i="0" u="none" strike="noStrike" dirty="0">
                <a:solidFill>
                  <a:srgbClr val="000000"/>
                </a:solidFill>
                <a:effectLst/>
              </a:rPr>
            </a:br>
            <a:endParaRPr lang="en-NP" dirty="0"/>
          </a:p>
        </p:txBody>
      </p:sp>
      <p:sp>
        <p:nvSpPr>
          <p:cNvPr id="3" name="Content Placeholder 2">
            <a:extLst>
              <a:ext uri="{FF2B5EF4-FFF2-40B4-BE49-F238E27FC236}">
                <a16:creationId xmlns:a16="http://schemas.microsoft.com/office/drawing/2014/main" id="{F7F5A0AD-971E-771D-A752-44CEE7C376E6}"/>
              </a:ext>
            </a:extLst>
          </p:cNvPr>
          <p:cNvSpPr>
            <a:spLocks noGrp="1"/>
          </p:cNvSpPr>
          <p:nvPr>
            <p:ph idx="1"/>
          </p:nvPr>
        </p:nvSpPr>
        <p:spPr/>
        <p:txBody>
          <a:bodyPr/>
          <a:lstStyle/>
          <a:p>
            <a:pPr algn="l">
              <a:buFont typeface="Arial" panose="020B0604020202020204" pitchFamily="34" charset="0"/>
              <a:buChar char="•"/>
            </a:pPr>
            <a:r>
              <a:rPr lang="en-US" sz="2400" b="0" i="0" u="none" strike="noStrike" dirty="0">
                <a:solidFill>
                  <a:srgbClr val="000000"/>
                </a:solidFill>
                <a:effectLst/>
              </a:rPr>
              <a:t>Reduces computational overhead by standardizing inputs.</a:t>
            </a:r>
          </a:p>
          <a:p>
            <a:pPr algn="l">
              <a:buFont typeface="Arial" panose="020B0604020202020204" pitchFamily="34" charset="0"/>
              <a:buChar char="•"/>
            </a:pPr>
            <a:r>
              <a:rPr lang="en-US" sz="2400" b="0" i="0" u="none" strike="noStrike" dirty="0">
                <a:solidFill>
                  <a:srgbClr val="000000"/>
                </a:solidFill>
                <a:effectLst/>
              </a:rPr>
              <a:t>Improves processing accuracy by eliminating irrelevant information (e.g., unnecessary borders, noise).</a:t>
            </a:r>
          </a:p>
          <a:p>
            <a:pPr algn="l">
              <a:buFont typeface="Arial" panose="020B0604020202020204" pitchFamily="34" charset="0"/>
              <a:buChar char="•"/>
            </a:pPr>
            <a:r>
              <a:rPr lang="en-US" sz="2400" b="0" i="0" u="none" strike="noStrike" dirty="0">
                <a:solidFill>
                  <a:srgbClr val="000000"/>
                </a:solidFill>
                <a:effectLst/>
              </a:rPr>
              <a:t>Ensures compatibility with image recognition algorithms and models.</a:t>
            </a:r>
          </a:p>
          <a:p>
            <a:endParaRPr lang="en-NP" dirty="0"/>
          </a:p>
        </p:txBody>
      </p:sp>
    </p:spTree>
    <p:extLst>
      <p:ext uri="{BB962C8B-B14F-4D97-AF65-F5344CB8AC3E}">
        <p14:creationId xmlns:p14="http://schemas.microsoft.com/office/powerpoint/2010/main" val="645420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3A6F-53AC-4562-4398-C445A7E3BAF7}"/>
              </a:ext>
            </a:extLst>
          </p:cNvPr>
          <p:cNvSpPr>
            <a:spLocks noGrp="1"/>
          </p:cNvSpPr>
          <p:nvPr>
            <p:ph type="title"/>
          </p:nvPr>
        </p:nvSpPr>
        <p:spPr>
          <a:xfrm>
            <a:off x="1069848" y="484632"/>
            <a:ext cx="10058400" cy="805325"/>
          </a:xfrm>
        </p:spPr>
        <p:txBody>
          <a:bodyPr>
            <a:normAutofit fontScale="90000"/>
          </a:bodyPr>
          <a:lstStyle/>
          <a:p>
            <a:r>
              <a:rPr lang="en-NP" dirty="0"/>
              <a:t>2. Conditioning</a:t>
            </a:r>
          </a:p>
        </p:txBody>
      </p:sp>
      <p:sp>
        <p:nvSpPr>
          <p:cNvPr id="3" name="Content Placeholder 2">
            <a:extLst>
              <a:ext uri="{FF2B5EF4-FFF2-40B4-BE49-F238E27FC236}">
                <a16:creationId xmlns:a16="http://schemas.microsoft.com/office/drawing/2014/main" id="{43F11FD8-FB4B-9AA6-E230-1EA19319417B}"/>
              </a:ext>
            </a:extLst>
          </p:cNvPr>
          <p:cNvSpPr>
            <a:spLocks noGrp="1"/>
          </p:cNvSpPr>
          <p:nvPr>
            <p:ph idx="1"/>
          </p:nvPr>
        </p:nvSpPr>
        <p:spPr>
          <a:xfrm>
            <a:off x="1069848" y="1420586"/>
            <a:ext cx="10058400" cy="4751614"/>
          </a:xfrm>
        </p:spPr>
        <p:txBody>
          <a:bodyPr>
            <a:normAutofit lnSpcReduction="10000"/>
          </a:bodyPr>
          <a:lstStyle/>
          <a:p>
            <a:pPr algn="l">
              <a:buFont typeface="Arial" panose="020B0604020202020204" pitchFamily="34" charset="0"/>
              <a:buChar char="•"/>
            </a:pPr>
            <a:endParaRPr lang="en-US" sz="2400" b="1" i="0" u="none" strike="noStrike" dirty="0">
              <a:solidFill>
                <a:srgbClr val="000000"/>
              </a:solidFill>
              <a:effectLst/>
            </a:endParaRPr>
          </a:p>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Conditioning</a:t>
            </a:r>
            <a:r>
              <a:rPr lang="en-US" sz="2400" b="0" i="0" u="none" strike="noStrike" dirty="0">
                <a:solidFill>
                  <a:srgbClr val="000000"/>
                </a:solidFill>
                <a:effectLst/>
              </a:rPr>
              <a:t> step is a critical stage in the image recognition process, where the formatted image is enhanced to improve the quality and extractability of its features. This step optimizes the image to make it more suitable for feature extraction and subsequent analysis.</a:t>
            </a:r>
          </a:p>
          <a:p>
            <a:pPr algn="l">
              <a:buFont typeface="Arial" panose="020B0604020202020204" pitchFamily="34" charset="0"/>
              <a:buChar char="•"/>
            </a:pPr>
            <a:r>
              <a:rPr lang="en-US" sz="2400" b="1" i="0" u="none" strike="noStrike" dirty="0">
                <a:solidFill>
                  <a:srgbClr val="000000"/>
                </a:solidFill>
                <a:effectLst/>
              </a:rPr>
              <a:t>Objective</a:t>
            </a:r>
            <a:r>
              <a:rPr lang="en-US" sz="2400" b="0" i="0" u="none" strike="noStrike" dirty="0">
                <a:solidFill>
                  <a:srgbClr val="000000"/>
                </a:solidFill>
                <a:effectLst/>
              </a:rPr>
              <a:t>: Enhance image quality and optimize it for feature extraction.</a:t>
            </a:r>
          </a:p>
          <a:p>
            <a:pPr algn="l">
              <a:buFont typeface="Arial" panose="020B0604020202020204" pitchFamily="34" charset="0"/>
              <a:buChar char="•"/>
            </a:pPr>
            <a:r>
              <a:rPr lang="en-US" sz="2400" b="1" i="0" u="none" strike="noStrike" dirty="0">
                <a:solidFill>
                  <a:srgbClr val="000000"/>
                </a:solidFill>
                <a:effectLst/>
              </a:rPr>
              <a:t>Output</a:t>
            </a:r>
            <a:r>
              <a:rPr lang="en-US" sz="2400" b="0" i="0" u="none" strike="noStrike" dirty="0">
                <a:solidFill>
                  <a:srgbClr val="000000"/>
                </a:solidFill>
                <a:effectLst/>
              </a:rPr>
              <a:t>: The </a:t>
            </a:r>
            <a:r>
              <a:rPr lang="en-US" sz="2400" b="0" i="1" u="none" strike="noStrike" dirty="0">
                <a:solidFill>
                  <a:srgbClr val="000000"/>
                </a:solidFill>
                <a:effectLst/>
              </a:rPr>
              <a:t>Conditioned Image</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Common techniques:</a:t>
            </a:r>
          </a:p>
          <a:p>
            <a:pPr marL="742950" lvl="1" indent="-285750" algn="l">
              <a:buFont typeface="Arial" panose="020B0604020202020204" pitchFamily="34" charset="0"/>
              <a:buChar char="•"/>
            </a:pPr>
            <a:r>
              <a:rPr lang="en-US" sz="2400" b="0" i="0" u="none" strike="noStrike" dirty="0">
                <a:solidFill>
                  <a:srgbClr val="000000"/>
                </a:solidFill>
                <a:effectLst/>
              </a:rPr>
              <a:t>Noise reduction (e.g., Gaussian smoothing).</a:t>
            </a:r>
          </a:p>
          <a:p>
            <a:pPr marL="742950" lvl="1" indent="-285750" algn="l">
              <a:buFont typeface="Arial" panose="020B0604020202020204" pitchFamily="34" charset="0"/>
              <a:buChar char="•"/>
            </a:pPr>
            <a:r>
              <a:rPr lang="en-US" sz="2400" b="0" i="0" u="none" strike="noStrike" dirty="0">
                <a:solidFill>
                  <a:srgbClr val="000000"/>
                </a:solidFill>
                <a:effectLst/>
              </a:rPr>
              <a:t>Contrast adjustment or histogram equalization.</a:t>
            </a:r>
          </a:p>
          <a:p>
            <a:pPr marL="742950" lvl="1" indent="-285750" algn="l">
              <a:buFont typeface="Arial" panose="020B0604020202020204" pitchFamily="34" charset="0"/>
              <a:buChar char="•"/>
            </a:pPr>
            <a:r>
              <a:rPr lang="en-US" sz="2400" b="0" i="0" u="none" strike="noStrike" dirty="0">
                <a:solidFill>
                  <a:srgbClr val="000000"/>
                </a:solidFill>
                <a:effectLst/>
              </a:rPr>
              <a:t>Edge enhancement for better feature visibility.</a:t>
            </a:r>
          </a:p>
          <a:p>
            <a:endParaRPr lang="en-NP" dirty="0"/>
          </a:p>
        </p:txBody>
      </p:sp>
    </p:spTree>
    <p:extLst>
      <p:ext uri="{BB962C8B-B14F-4D97-AF65-F5344CB8AC3E}">
        <p14:creationId xmlns:p14="http://schemas.microsoft.com/office/powerpoint/2010/main" val="2696535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F5D2-2BD0-702C-CBF1-FA21C7E834B7}"/>
              </a:ext>
            </a:extLst>
          </p:cNvPr>
          <p:cNvSpPr>
            <a:spLocks noGrp="1"/>
          </p:cNvSpPr>
          <p:nvPr>
            <p:ph type="title"/>
          </p:nvPr>
        </p:nvSpPr>
        <p:spPr>
          <a:xfrm>
            <a:off x="1069848" y="484632"/>
            <a:ext cx="10058400" cy="854311"/>
          </a:xfrm>
        </p:spPr>
        <p:txBody>
          <a:bodyPr/>
          <a:lstStyle/>
          <a:p>
            <a:r>
              <a:rPr lang="en-US" sz="4900" dirty="0"/>
              <a:t>Key Tasks in the Conditioning </a:t>
            </a:r>
            <a:endParaRPr lang="en-NP" sz="4900" dirty="0"/>
          </a:p>
        </p:txBody>
      </p:sp>
      <p:sp>
        <p:nvSpPr>
          <p:cNvPr id="3" name="Content Placeholder 2">
            <a:extLst>
              <a:ext uri="{FF2B5EF4-FFF2-40B4-BE49-F238E27FC236}">
                <a16:creationId xmlns:a16="http://schemas.microsoft.com/office/drawing/2014/main" id="{852DB478-D323-3F79-E71A-2DF83F22FEB9}"/>
              </a:ext>
            </a:extLst>
          </p:cNvPr>
          <p:cNvSpPr>
            <a:spLocks noGrp="1"/>
          </p:cNvSpPr>
          <p:nvPr>
            <p:ph idx="1"/>
          </p:nvPr>
        </p:nvSpPr>
        <p:spPr>
          <a:xfrm>
            <a:off x="1069848" y="1551214"/>
            <a:ext cx="10058400" cy="4620986"/>
          </a:xfrm>
        </p:spPr>
        <p:txBody>
          <a:bodyPr/>
          <a:lstStyle/>
          <a:p>
            <a:r>
              <a:rPr lang="en-US" sz="2400" b="0" i="0" u="none" strike="noStrike" dirty="0">
                <a:solidFill>
                  <a:srgbClr val="000000"/>
                </a:solidFill>
                <a:effectLst/>
              </a:rPr>
              <a:t>1. </a:t>
            </a:r>
            <a:r>
              <a:rPr lang="en-US" sz="2400" b="1" i="0" u="none" strike="noStrike" dirty="0">
                <a:solidFill>
                  <a:srgbClr val="000000"/>
                </a:solidFill>
                <a:effectLst/>
              </a:rPr>
              <a:t>Noise Reduction: Using Filters</a:t>
            </a:r>
          </a:p>
          <a:p>
            <a:r>
              <a:rPr lang="en-US" sz="2400" b="0" i="0" u="none" strike="noStrike" dirty="0">
                <a:solidFill>
                  <a:srgbClr val="000000"/>
                </a:solidFill>
                <a:effectLst/>
              </a:rPr>
              <a:t>2. </a:t>
            </a:r>
            <a:r>
              <a:rPr lang="en-US" sz="2400" b="1" i="0" u="none" strike="noStrike" dirty="0">
                <a:solidFill>
                  <a:srgbClr val="000000"/>
                </a:solidFill>
                <a:effectLst/>
              </a:rPr>
              <a:t>Contrast Enhancement</a:t>
            </a:r>
            <a:r>
              <a:rPr lang="en-US" sz="2400" b="1" dirty="0">
                <a:solidFill>
                  <a:srgbClr val="000000"/>
                </a:solidFill>
              </a:rPr>
              <a:t> e.g. </a:t>
            </a:r>
            <a:r>
              <a:rPr lang="en-US" sz="2400" b="0" i="0" u="none" strike="noStrike" dirty="0">
                <a:solidFill>
                  <a:srgbClr val="000000"/>
                </a:solidFill>
                <a:effectLst/>
              </a:rPr>
              <a:t>Histogram Equalization</a:t>
            </a:r>
          </a:p>
          <a:p>
            <a:r>
              <a:rPr lang="en-US" sz="2400" b="0" i="0" u="none" strike="noStrike" dirty="0">
                <a:solidFill>
                  <a:srgbClr val="000000"/>
                </a:solidFill>
                <a:effectLst/>
              </a:rPr>
              <a:t>3. </a:t>
            </a:r>
            <a:r>
              <a:rPr lang="en-US" sz="2400" b="1" i="0" u="none" strike="noStrike" dirty="0">
                <a:solidFill>
                  <a:srgbClr val="000000"/>
                </a:solidFill>
                <a:effectLst/>
              </a:rPr>
              <a:t>Edge Enhancement</a:t>
            </a:r>
            <a:endParaRPr lang="en-US" sz="2400" dirty="0">
              <a:solidFill>
                <a:srgbClr val="000000"/>
              </a:solidFill>
            </a:endParaRPr>
          </a:p>
          <a:p>
            <a:r>
              <a:rPr lang="en-US" sz="2400" b="0" i="0" u="none" strike="noStrike" dirty="0">
                <a:solidFill>
                  <a:srgbClr val="000000"/>
                </a:solidFill>
                <a:effectLst/>
              </a:rPr>
              <a:t>4. </a:t>
            </a:r>
            <a:r>
              <a:rPr lang="en-US" sz="2400" b="1" i="0" u="none" strike="noStrike" dirty="0">
                <a:solidFill>
                  <a:srgbClr val="000000"/>
                </a:solidFill>
                <a:effectLst/>
              </a:rPr>
              <a:t>Illumination Correction e.g. </a:t>
            </a:r>
            <a:r>
              <a:rPr lang="en-US" sz="2400" b="0" i="0" u="none" strike="noStrike" dirty="0">
                <a:solidFill>
                  <a:srgbClr val="000000"/>
                </a:solidFill>
                <a:effectLst/>
              </a:rPr>
              <a:t>Correcting shadows in a photograph to reveal obscured details.</a:t>
            </a:r>
          </a:p>
          <a:p>
            <a:r>
              <a:rPr lang="en-US" sz="2400" b="0" i="0" u="none" strike="noStrike" dirty="0">
                <a:solidFill>
                  <a:srgbClr val="000000"/>
                </a:solidFill>
                <a:effectLst/>
              </a:rPr>
              <a:t>5. </a:t>
            </a:r>
            <a:r>
              <a:rPr lang="en-US" sz="2400" b="1" i="0" u="none" strike="noStrike" dirty="0">
                <a:solidFill>
                  <a:srgbClr val="000000"/>
                </a:solidFill>
                <a:effectLst/>
              </a:rPr>
              <a:t>Geometric Transformations: </a:t>
            </a:r>
            <a:r>
              <a:rPr lang="en-US" sz="2400" i="0" u="none" strike="noStrike" dirty="0">
                <a:solidFill>
                  <a:srgbClr val="000000"/>
                </a:solidFill>
                <a:effectLst/>
              </a:rPr>
              <a:t>Scaling, Rotation</a:t>
            </a:r>
            <a:endParaRPr lang="en-US" sz="2400" dirty="0">
              <a:solidFill>
                <a:srgbClr val="000000"/>
              </a:solidFill>
            </a:endParaRPr>
          </a:p>
          <a:p>
            <a:r>
              <a:rPr lang="en-US" sz="2400" b="0" i="0" u="none" strike="noStrike" dirty="0">
                <a:solidFill>
                  <a:srgbClr val="000000"/>
                </a:solidFill>
                <a:effectLst/>
              </a:rPr>
              <a:t>6. </a:t>
            </a:r>
            <a:r>
              <a:rPr lang="en-US" sz="2400" b="1" i="0" u="none" strike="noStrike" dirty="0">
                <a:solidFill>
                  <a:srgbClr val="000000"/>
                </a:solidFill>
                <a:effectLst/>
              </a:rPr>
              <a:t>Thresholding</a:t>
            </a:r>
          </a:p>
          <a:p>
            <a:r>
              <a:rPr lang="en-US" sz="2400" b="0" i="0" u="none" strike="noStrike" dirty="0">
                <a:solidFill>
                  <a:srgbClr val="000000"/>
                </a:solidFill>
                <a:effectLst/>
              </a:rPr>
              <a:t>7. </a:t>
            </a:r>
            <a:r>
              <a:rPr lang="en-US" sz="2400" b="1" i="0" u="none" strike="noStrike" dirty="0">
                <a:solidFill>
                  <a:srgbClr val="000000"/>
                </a:solidFill>
                <a:effectLst/>
              </a:rPr>
              <a:t>Normalization</a:t>
            </a:r>
            <a:r>
              <a:rPr lang="en-US" sz="2400" b="1" dirty="0">
                <a:solidFill>
                  <a:srgbClr val="000000"/>
                </a:solidFill>
              </a:rPr>
              <a:t> e.g. </a:t>
            </a:r>
            <a:r>
              <a:rPr lang="en-US" sz="2400" b="0" i="0" u="none" strike="noStrike" dirty="0">
                <a:solidFill>
                  <a:srgbClr val="000000"/>
                </a:solidFill>
                <a:effectLst/>
              </a:rPr>
              <a:t>Standardizes pixel intensity values across the image to maintain consistency.</a:t>
            </a:r>
            <a:endParaRPr lang="en-US" sz="2400" b="1" dirty="0">
              <a:solidFill>
                <a:srgbClr val="000000"/>
              </a:solidFill>
            </a:endParaRPr>
          </a:p>
          <a:p>
            <a:endParaRPr lang="en-NP" dirty="0"/>
          </a:p>
        </p:txBody>
      </p:sp>
    </p:spTree>
    <p:extLst>
      <p:ext uri="{BB962C8B-B14F-4D97-AF65-F5344CB8AC3E}">
        <p14:creationId xmlns:p14="http://schemas.microsoft.com/office/powerpoint/2010/main" val="873081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DD23-2C5C-80B4-2C01-E9D58A1E501C}"/>
              </a:ext>
            </a:extLst>
          </p:cNvPr>
          <p:cNvSpPr>
            <a:spLocks noGrp="1"/>
          </p:cNvSpPr>
          <p:nvPr>
            <p:ph type="title"/>
          </p:nvPr>
        </p:nvSpPr>
        <p:spPr/>
        <p:txBody>
          <a:bodyPr/>
          <a:lstStyle/>
          <a:p>
            <a:r>
              <a:rPr lang="en-US" sz="4900" dirty="0"/>
              <a:t>Benefits of Conditioning</a:t>
            </a:r>
            <a:endParaRPr lang="en-NP" sz="4900" dirty="0"/>
          </a:p>
        </p:txBody>
      </p:sp>
      <p:sp>
        <p:nvSpPr>
          <p:cNvPr id="3" name="Content Placeholder 2">
            <a:extLst>
              <a:ext uri="{FF2B5EF4-FFF2-40B4-BE49-F238E27FC236}">
                <a16:creationId xmlns:a16="http://schemas.microsoft.com/office/drawing/2014/main" id="{B06C9C30-3FE0-87B8-69E5-6C805B104989}"/>
              </a:ext>
            </a:extLst>
          </p:cNvPr>
          <p:cNvSpPr>
            <a:spLocks noGrp="1"/>
          </p:cNvSpPr>
          <p:nvPr>
            <p:ph idx="1"/>
          </p:nvPr>
        </p:nvSpPr>
        <p:spPr/>
        <p:txBody>
          <a:bodyPr>
            <a:normAutofit/>
          </a:bodyPr>
          <a:lstStyle/>
          <a:p>
            <a:r>
              <a:rPr lang="en-US" sz="2400" b="1" dirty="0"/>
              <a:t>Enhanced Features</a:t>
            </a:r>
            <a:r>
              <a:rPr lang="en-US" sz="2400" dirty="0"/>
              <a:t>: Makes key image components more prominent.</a:t>
            </a:r>
          </a:p>
          <a:p>
            <a:r>
              <a:rPr lang="en-US" sz="2400" b="1" dirty="0"/>
              <a:t>Improved Accuracy</a:t>
            </a:r>
            <a:r>
              <a:rPr lang="en-US" sz="2400" dirty="0"/>
              <a:t>: Reduces errors in feature extraction and recognition.</a:t>
            </a:r>
          </a:p>
          <a:p>
            <a:r>
              <a:rPr lang="en-US" sz="2400" b="1" dirty="0"/>
              <a:t>Robustness</a:t>
            </a:r>
            <a:r>
              <a:rPr lang="en-US" sz="2400" dirty="0"/>
              <a:t>: Compensates for variations in image quality or acquisition conditions.</a:t>
            </a:r>
          </a:p>
          <a:p>
            <a:r>
              <a:rPr lang="en-US" sz="2400" b="1" dirty="0"/>
              <a:t>Consistency</a:t>
            </a:r>
            <a:r>
              <a:rPr lang="en-US" sz="2400" dirty="0"/>
              <a:t>: Ensures uniform processing across diverse image datasets.</a:t>
            </a:r>
            <a:endParaRPr lang="en-NP" sz="2400" dirty="0"/>
          </a:p>
        </p:txBody>
      </p:sp>
    </p:spTree>
    <p:extLst>
      <p:ext uri="{BB962C8B-B14F-4D97-AF65-F5344CB8AC3E}">
        <p14:creationId xmlns:p14="http://schemas.microsoft.com/office/powerpoint/2010/main" val="3328258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8886-8BA1-47FE-7C8D-2B52472F0821}"/>
              </a:ext>
            </a:extLst>
          </p:cNvPr>
          <p:cNvSpPr>
            <a:spLocks noGrp="1"/>
          </p:cNvSpPr>
          <p:nvPr>
            <p:ph type="title"/>
          </p:nvPr>
        </p:nvSpPr>
        <p:spPr>
          <a:xfrm>
            <a:off x="1069848" y="484632"/>
            <a:ext cx="10058400" cy="788997"/>
          </a:xfrm>
        </p:spPr>
        <p:txBody>
          <a:bodyPr>
            <a:normAutofit fontScale="90000"/>
          </a:bodyPr>
          <a:lstStyle/>
          <a:p>
            <a:r>
              <a:rPr lang="en-NP" dirty="0"/>
              <a:t>3. LAbeling</a:t>
            </a:r>
          </a:p>
        </p:txBody>
      </p:sp>
      <p:sp>
        <p:nvSpPr>
          <p:cNvPr id="3" name="Content Placeholder 2">
            <a:extLst>
              <a:ext uri="{FF2B5EF4-FFF2-40B4-BE49-F238E27FC236}">
                <a16:creationId xmlns:a16="http://schemas.microsoft.com/office/drawing/2014/main" id="{CDA08D1D-E8BA-9F41-A036-059BB6C92A25}"/>
              </a:ext>
            </a:extLst>
          </p:cNvPr>
          <p:cNvSpPr>
            <a:spLocks noGrp="1"/>
          </p:cNvSpPr>
          <p:nvPr>
            <p:ph idx="1"/>
          </p:nvPr>
        </p:nvSpPr>
        <p:spPr>
          <a:xfrm>
            <a:off x="1069848" y="1273629"/>
            <a:ext cx="10058400" cy="4898571"/>
          </a:xfrm>
        </p:spPr>
        <p:txBody>
          <a:bodyPr>
            <a:normAutofit/>
          </a:bodyPr>
          <a:lstStyle/>
          <a:p>
            <a:pPr>
              <a:buFont typeface="Arial" panose="020B0604020202020204" pitchFamily="34" charset="0"/>
              <a:buChar char="•"/>
            </a:pPr>
            <a:endParaRPr lang="en-US" b="1" dirty="0"/>
          </a:p>
          <a:p>
            <a:pPr>
              <a:buFont typeface="Arial" panose="020B0604020202020204" pitchFamily="34" charset="0"/>
              <a:buChar char="•"/>
            </a:pPr>
            <a:r>
              <a:rPr lang="en-US" sz="2400" b="0" i="0" u="none" strike="noStrike" dirty="0">
                <a:solidFill>
                  <a:srgbClr val="000000"/>
                </a:solidFill>
                <a:effectLst/>
              </a:rPr>
              <a:t>It is a crucial stage where the processed image is segmented into meaningful regions or components, each of which is labeled for further analysis. This step often bridges the gap between raw image data and symbolic representations, making it fundamental for understanding and interpreting the image content.</a:t>
            </a:r>
            <a:endParaRPr lang="en-US" sz="2400" b="1" i="0" u="none" strike="noStrike" dirty="0">
              <a:solidFill>
                <a:srgbClr val="000000"/>
              </a:solidFill>
              <a:effectLst/>
            </a:endParaRPr>
          </a:p>
          <a:p>
            <a:pPr>
              <a:buFont typeface="Arial" panose="020B0604020202020204" pitchFamily="34" charset="0"/>
              <a:buChar char="•"/>
            </a:pPr>
            <a:r>
              <a:rPr lang="en-US" sz="2400" b="1" dirty="0"/>
              <a:t>Objective</a:t>
            </a:r>
            <a:r>
              <a:rPr lang="en-US" sz="2400" dirty="0"/>
              <a:t>: Assign identifiers or labels to distinguish different regions or objects in the image.</a:t>
            </a:r>
          </a:p>
          <a:p>
            <a:pPr>
              <a:buFont typeface="Arial" panose="020B0604020202020204" pitchFamily="34" charset="0"/>
              <a:buChar char="•"/>
            </a:pPr>
            <a:r>
              <a:rPr lang="en-US" sz="2400" b="1" dirty="0"/>
              <a:t>Output</a:t>
            </a:r>
            <a:r>
              <a:rPr lang="en-US" sz="2400" dirty="0"/>
              <a:t>: The </a:t>
            </a:r>
            <a:r>
              <a:rPr lang="en-US" sz="2400" i="1" dirty="0"/>
              <a:t>Labeled Image. Processes</a:t>
            </a:r>
            <a:r>
              <a:rPr lang="en-US" sz="2400" dirty="0"/>
              <a:t> involved: Segmentation: Dividing the image into meaningful regions (e.g., foreground and background).</a:t>
            </a:r>
          </a:p>
          <a:p>
            <a:pPr>
              <a:buFont typeface="Arial" panose="020B0604020202020204" pitchFamily="34" charset="0"/>
              <a:buChar char="•"/>
            </a:pPr>
            <a:r>
              <a:rPr lang="en-US" sz="2400" dirty="0"/>
              <a:t>Labeling objects within these regions for further analysis.</a:t>
            </a:r>
          </a:p>
          <a:p>
            <a:endParaRPr lang="en-NP" dirty="0"/>
          </a:p>
        </p:txBody>
      </p:sp>
    </p:spTree>
    <p:extLst>
      <p:ext uri="{BB962C8B-B14F-4D97-AF65-F5344CB8AC3E}">
        <p14:creationId xmlns:p14="http://schemas.microsoft.com/office/powerpoint/2010/main" val="1445479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115D-4B4C-E67B-8D3C-18B048FD7F93}"/>
              </a:ext>
            </a:extLst>
          </p:cNvPr>
          <p:cNvSpPr>
            <a:spLocks noGrp="1"/>
          </p:cNvSpPr>
          <p:nvPr>
            <p:ph type="title"/>
          </p:nvPr>
        </p:nvSpPr>
        <p:spPr>
          <a:xfrm>
            <a:off x="1069848" y="484632"/>
            <a:ext cx="10058400" cy="821654"/>
          </a:xfrm>
        </p:spPr>
        <p:txBody>
          <a:bodyPr>
            <a:normAutofit fontScale="90000"/>
          </a:bodyPr>
          <a:lstStyle/>
          <a:p>
            <a:r>
              <a:rPr lang="en-US" b="0" i="0" u="none" strike="noStrike" dirty="0">
                <a:solidFill>
                  <a:srgbClr val="000000"/>
                </a:solidFill>
                <a:effectLst/>
              </a:rPr>
              <a:t>Applications of Labeling</a:t>
            </a:r>
            <a:endParaRPr lang="en-NP" dirty="0"/>
          </a:p>
        </p:txBody>
      </p:sp>
      <p:sp>
        <p:nvSpPr>
          <p:cNvPr id="3" name="Content Placeholder 2">
            <a:extLst>
              <a:ext uri="{FF2B5EF4-FFF2-40B4-BE49-F238E27FC236}">
                <a16:creationId xmlns:a16="http://schemas.microsoft.com/office/drawing/2014/main" id="{9A5AD763-9692-53D9-69B2-66DE63F6FDD7}"/>
              </a:ext>
            </a:extLst>
          </p:cNvPr>
          <p:cNvSpPr>
            <a:spLocks noGrp="1"/>
          </p:cNvSpPr>
          <p:nvPr>
            <p:ph idx="1"/>
          </p:nvPr>
        </p:nvSpPr>
        <p:spPr>
          <a:xfrm>
            <a:off x="1069848" y="1469571"/>
            <a:ext cx="10058400" cy="4702629"/>
          </a:xfrm>
        </p:spPr>
        <p:txBody>
          <a:bodyPr>
            <a:normAutofit/>
          </a:bodyPr>
          <a:lstStyle/>
          <a:p>
            <a:r>
              <a:rPr lang="en-US" sz="2400" b="0" i="0" u="none" strike="noStrike" dirty="0">
                <a:solidFill>
                  <a:srgbClr val="000000"/>
                </a:solidFill>
                <a:effectLst/>
              </a:rPr>
              <a:t>1: </a:t>
            </a:r>
            <a:r>
              <a:rPr lang="en-US" sz="2400" b="1" i="0" u="sng" strike="noStrike" dirty="0">
                <a:solidFill>
                  <a:srgbClr val="000000"/>
                </a:solidFill>
                <a:effectLst/>
              </a:rPr>
              <a:t>Medical Imaging</a:t>
            </a:r>
            <a:r>
              <a:rPr lang="en-US" sz="2400" b="0" i="0" u="none" strike="noStrike" dirty="0">
                <a:solidFill>
                  <a:srgbClr val="000000"/>
                </a:solidFill>
                <a:effectLst/>
              </a:rPr>
              <a:t>: Identify and label different tissues or abnormalities.</a:t>
            </a:r>
          </a:p>
          <a:p>
            <a:pPr marL="0" indent="0">
              <a:buNone/>
            </a:pPr>
            <a:endParaRPr lang="en-US" sz="2400" b="0" i="0" u="none" strike="noStrike" dirty="0">
              <a:solidFill>
                <a:srgbClr val="000000"/>
              </a:solidFill>
              <a:effectLst/>
            </a:endParaRPr>
          </a:p>
          <a:p>
            <a:r>
              <a:rPr lang="en-US" sz="2400" b="0" i="0" u="none" strike="noStrike" dirty="0">
                <a:solidFill>
                  <a:srgbClr val="000000"/>
                </a:solidFill>
                <a:effectLst/>
              </a:rPr>
              <a:t>2: </a:t>
            </a:r>
            <a:r>
              <a:rPr lang="en-US" sz="2400" b="1" i="0" u="sng" strike="noStrike" dirty="0">
                <a:solidFill>
                  <a:srgbClr val="000000"/>
                </a:solidFill>
                <a:effectLst/>
              </a:rPr>
              <a:t>Autonomous Driving</a:t>
            </a:r>
            <a:r>
              <a:rPr lang="en-US" sz="2400" dirty="0">
                <a:solidFill>
                  <a:srgbClr val="000000"/>
                </a:solidFill>
              </a:rPr>
              <a:t>: </a:t>
            </a:r>
            <a:r>
              <a:rPr lang="en-US" sz="2400" b="0" i="0" u="none" strike="noStrike" dirty="0">
                <a:solidFill>
                  <a:srgbClr val="000000"/>
                </a:solidFill>
                <a:effectLst/>
              </a:rPr>
              <a:t>Detect and label objects in a road scene.</a:t>
            </a:r>
          </a:p>
          <a:p>
            <a:pPr marL="0" indent="0">
              <a:buNone/>
            </a:pPr>
            <a:endParaRPr lang="en-US" sz="2400" dirty="0">
              <a:solidFill>
                <a:srgbClr val="000000"/>
              </a:solidFill>
            </a:endParaRPr>
          </a:p>
          <a:p>
            <a:r>
              <a:rPr lang="en-US" sz="2400" b="0" i="0" u="none" strike="noStrike" dirty="0">
                <a:solidFill>
                  <a:srgbClr val="000000"/>
                </a:solidFill>
                <a:effectLst/>
              </a:rPr>
              <a:t>3. </a:t>
            </a:r>
            <a:r>
              <a:rPr lang="en-US" sz="2400" b="1" i="0" u="sng" strike="noStrike" dirty="0">
                <a:solidFill>
                  <a:srgbClr val="000000"/>
                </a:solidFill>
                <a:effectLst/>
              </a:rPr>
              <a:t>Satellite Imaging</a:t>
            </a:r>
            <a:r>
              <a:rPr lang="en-US" sz="2400" b="0" i="0" u="none" strike="noStrike" dirty="0">
                <a:solidFill>
                  <a:srgbClr val="000000"/>
                </a:solidFill>
                <a:effectLst/>
              </a:rPr>
              <a:t>: Identify and label regions of interest (e.g.,   buildings, forests, water bodies).</a:t>
            </a:r>
            <a:endParaRPr lang="en-NP" sz="2400" dirty="0"/>
          </a:p>
        </p:txBody>
      </p:sp>
    </p:spTree>
    <p:extLst>
      <p:ext uri="{BB962C8B-B14F-4D97-AF65-F5344CB8AC3E}">
        <p14:creationId xmlns:p14="http://schemas.microsoft.com/office/powerpoint/2010/main" val="3469567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2828-ABDF-4F34-360F-D72EF0341FD6}"/>
              </a:ext>
            </a:extLst>
          </p:cNvPr>
          <p:cNvSpPr>
            <a:spLocks noGrp="1"/>
          </p:cNvSpPr>
          <p:nvPr>
            <p:ph type="title"/>
          </p:nvPr>
        </p:nvSpPr>
        <p:spPr/>
        <p:txBody>
          <a:bodyPr/>
          <a:lstStyle/>
          <a:p>
            <a:r>
              <a:rPr lang="en-US" b="0" i="0" u="none" strike="noStrike" dirty="0">
                <a:solidFill>
                  <a:srgbClr val="000000"/>
                </a:solidFill>
                <a:effectLst/>
              </a:rPr>
              <a:t>Benefits of Labeling</a:t>
            </a:r>
            <a:endParaRPr lang="en-NP" dirty="0"/>
          </a:p>
        </p:txBody>
      </p:sp>
      <p:sp>
        <p:nvSpPr>
          <p:cNvPr id="3" name="Content Placeholder 2">
            <a:extLst>
              <a:ext uri="{FF2B5EF4-FFF2-40B4-BE49-F238E27FC236}">
                <a16:creationId xmlns:a16="http://schemas.microsoft.com/office/drawing/2014/main" id="{777B4EF1-7588-7DA9-97C4-560F04E3998B}"/>
              </a:ext>
            </a:extLst>
          </p:cNvPr>
          <p:cNvSpPr>
            <a:spLocks noGrp="1"/>
          </p:cNvSpPr>
          <p:nvPr>
            <p:ph idx="1"/>
          </p:nvPr>
        </p:nvSpPr>
        <p:spPr/>
        <p:txBody>
          <a:bodyPr/>
          <a:lstStyle/>
          <a:p>
            <a:pPr>
              <a:buFont typeface="Arial" panose="020B0604020202020204" pitchFamily="34" charset="0"/>
              <a:buChar char="•"/>
            </a:pPr>
            <a:r>
              <a:rPr lang="en-US" sz="2400" b="1" dirty="0"/>
              <a:t>Facilitates Object Recognition</a:t>
            </a:r>
            <a:r>
              <a:rPr lang="en-US" sz="2400" dirty="0"/>
              <a:t>: Clearly distinguishes different objects or regions in the image.</a:t>
            </a:r>
          </a:p>
          <a:p>
            <a:pPr marL="0" indent="0">
              <a:buNone/>
            </a:pPr>
            <a:endParaRPr lang="en-US" sz="2400" dirty="0"/>
          </a:p>
          <a:p>
            <a:pPr>
              <a:buFont typeface="Arial" panose="020B0604020202020204" pitchFamily="34" charset="0"/>
              <a:buChar char="•"/>
            </a:pPr>
            <a:r>
              <a:rPr lang="en-US" sz="2400" b="1" dirty="0"/>
              <a:t>Supports Feature Extraction</a:t>
            </a:r>
            <a:r>
              <a:rPr lang="en-US" sz="2400" dirty="0"/>
              <a:t>: Labeled data can guide subsequent steps like grouping and matching.</a:t>
            </a:r>
          </a:p>
          <a:p>
            <a:pPr marL="0" indent="0">
              <a:buNone/>
            </a:pPr>
            <a:endParaRPr lang="en-US" sz="2400" dirty="0"/>
          </a:p>
          <a:p>
            <a:pPr>
              <a:buFont typeface="Arial" panose="020B0604020202020204" pitchFamily="34" charset="0"/>
              <a:buChar char="•"/>
            </a:pPr>
            <a:r>
              <a:rPr lang="en-US" sz="2400" b="1" dirty="0"/>
              <a:t>Improves Model Training</a:t>
            </a:r>
            <a:r>
              <a:rPr lang="en-US" sz="2400" dirty="0"/>
              <a:t>: Labeled datasets are essential for training supervised learning models.</a:t>
            </a:r>
          </a:p>
          <a:p>
            <a:endParaRPr lang="en-NP" dirty="0"/>
          </a:p>
        </p:txBody>
      </p:sp>
    </p:spTree>
    <p:extLst>
      <p:ext uri="{BB962C8B-B14F-4D97-AF65-F5344CB8AC3E}">
        <p14:creationId xmlns:p14="http://schemas.microsoft.com/office/powerpoint/2010/main" val="1853120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1C27-0B04-A038-27B3-43D9DB4C3BF5}"/>
              </a:ext>
            </a:extLst>
          </p:cNvPr>
          <p:cNvSpPr>
            <a:spLocks noGrp="1"/>
          </p:cNvSpPr>
          <p:nvPr>
            <p:ph type="title"/>
          </p:nvPr>
        </p:nvSpPr>
        <p:spPr>
          <a:xfrm>
            <a:off x="1069848" y="484632"/>
            <a:ext cx="10058400" cy="968611"/>
          </a:xfrm>
        </p:spPr>
        <p:txBody>
          <a:bodyPr/>
          <a:lstStyle/>
          <a:p>
            <a:r>
              <a:rPr lang="en-NP" dirty="0"/>
              <a:t>4. Grouping</a:t>
            </a:r>
          </a:p>
        </p:txBody>
      </p:sp>
      <p:sp>
        <p:nvSpPr>
          <p:cNvPr id="3" name="Content Placeholder 2">
            <a:extLst>
              <a:ext uri="{FF2B5EF4-FFF2-40B4-BE49-F238E27FC236}">
                <a16:creationId xmlns:a16="http://schemas.microsoft.com/office/drawing/2014/main" id="{EEA6938F-1AB8-CB75-9677-8D5797EA735A}"/>
              </a:ext>
            </a:extLst>
          </p:cNvPr>
          <p:cNvSpPr>
            <a:spLocks noGrp="1"/>
          </p:cNvSpPr>
          <p:nvPr>
            <p:ph idx="1"/>
          </p:nvPr>
        </p:nvSpPr>
        <p:spPr>
          <a:xfrm>
            <a:off x="1069848" y="1453243"/>
            <a:ext cx="10058400" cy="4718957"/>
          </a:xfrm>
        </p:spPr>
        <p:txBody>
          <a:bodyPr>
            <a:normAutofit/>
          </a:bodyPr>
          <a:lstStyle/>
          <a:p>
            <a:pPr algn="l">
              <a:buFont typeface="Arial" panose="020B0604020202020204" pitchFamily="34" charset="0"/>
              <a:buChar char="•"/>
            </a:pPr>
            <a:r>
              <a:rPr lang="en-US" sz="2400" b="0" i="0" u="none" strike="noStrike" dirty="0">
                <a:solidFill>
                  <a:srgbClr val="000000"/>
                </a:solidFill>
                <a:effectLst/>
              </a:rPr>
              <a:t>This step bridges the gap between low-level features (e.g., individual pixels or labeled regions) and high-level understanding (e.g., objects, patterns, or scenes).</a:t>
            </a:r>
            <a:endParaRPr lang="en-US" sz="2400" b="1" i="0" u="none" strike="noStrike" dirty="0">
              <a:solidFill>
                <a:srgbClr val="000000"/>
              </a:solidFill>
              <a:effectLst/>
            </a:endParaRPr>
          </a:p>
          <a:p>
            <a:pPr algn="l">
              <a:buFont typeface="Arial" panose="020B0604020202020204" pitchFamily="34" charset="0"/>
              <a:buChar char="•"/>
            </a:pPr>
            <a:r>
              <a:rPr lang="en-US" sz="2400" b="1" i="0" u="none" strike="noStrike" dirty="0">
                <a:solidFill>
                  <a:srgbClr val="000000"/>
                </a:solidFill>
                <a:effectLst/>
              </a:rPr>
              <a:t>Objective</a:t>
            </a:r>
            <a:r>
              <a:rPr lang="en-US" sz="2400" b="0" i="0" u="none" strike="noStrike" dirty="0">
                <a:solidFill>
                  <a:srgbClr val="000000"/>
                </a:solidFill>
                <a:effectLst/>
              </a:rPr>
              <a:t>: Cluster similar components or regions of the labeled image.</a:t>
            </a:r>
          </a:p>
          <a:p>
            <a:pPr algn="l">
              <a:buFont typeface="Arial" panose="020B0604020202020204" pitchFamily="34" charset="0"/>
              <a:buChar char="•"/>
            </a:pPr>
            <a:r>
              <a:rPr lang="en-US" sz="2400" b="1" i="0" u="none" strike="noStrike" dirty="0">
                <a:solidFill>
                  <a:srgbClr val="000000"/>
                </a:solidFill>
                <a:effectLst/>
              </a:rPr>
              <a:t>Output</a:t>
            </a:r>
            <a:r>
              <a:rPr lang="en-US" sz="2400" b="0" i="0" u="none" strike="noStrike" dirty="0">
                <a:solidFill>
                  <a:srgbClr val="000000"/>
                </a:solidFill>
                <a:effectLst/>
              </a:rPr>
              <a:t>: The </a:t>
            </a:r>
            <a:r>
              <a:rPr lang="en-US" sz="2400" b="0" i="1" u="none" strike="noStrike" dirty="0">
                <a:solidFill>
                  <a:srgbClr val="000000"/>
                </a:solidFill>
                <a:effectLst/>
              </a:rPr>
              <a:t>Grouped Image</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Steps:</a:t>
            </a:r>
          </a:p>
          <a:p>
            <a:pPr marL="742950" lvl="1" indent="-285750" algn="l">
              <a:buFont typeface="Arial" panose="020B0604020202020204" pitchFamily="34" charset="0"/>
              <a:buChar char="•"/>
            </a:pPr>
            <a:r>
              <a:rPr lang="en-US" sz="2400" b="0" i="0" u="none" strike="noStrike" dirty="0">
                <a:solidFill>
                  <a:srgbClr val="000000"/>
                </a:solidFill>
                <a:effectLst/>
              </a:rPr>
              <a:t>Combine related pixels or regions based on features like color, texture, or shape.</a:t>
            </a:r>
          </a:p>
          <a:p>
            <a:pPr marL="742950" lvl="1" indent="-285750" algn="l">
              <a:buFont typeface="Arial" panose="020B0604020202020204" pitchFamily="34" charset="0"/>
              <a:buChar char="•"/>
            </a:pPr>
            <a:r>
              <a:rPr lang="en-US" sz="2400" b="0" i="0" u="none" strike="noStrike" dirty="0">
                <a:solidFill>
                  <a:srgbClr val="000000"/>
                </a:solidFill>
                <a:effectLst/>
              </a:rPr>
              <a:t>Group objects that are part of the same entity (e.g., merging parts of a car into a single object).</a:t>
            </a:r>
          </a:p>
          <a:p>
            <a:endParaRPr lang="en-NP" dirty="0"/>
          </a:p>
        </p:txBody>
      </p:sp>
    </p:spTree>
    <p:extLst>
      <p:ext uri="{BB962C8B-B14F-4D97-AF65-F5344CB8AC3E}">
        <p14:creationId xmlns:p14="http://schemas.microsoft.com/office/powerpoint/2010/main" val="1036360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0A5B-7D1F-6531-2CD3-FC4A219EFC9F}"/>
              </a:ext>
            </a:extLst>
          </p:cNvPr>
          <p:cNvSpPr>
            <a:spLocks noGrp="1"/>
          </p:cNvSpPr>
          <p:nvPr>
            <p:ph type="title"/>
          </p:nvPr>
        </p:nvSpPr>
        <p:spPr>
          <a:xfrm>
            <a:off x="1069848" y="484632"/>
            <a:ext cx="10058400" cy="1066582"/>
          </a:xfrm>
        </p:spPr>
        <p:txBody>
          <a:bodyPr/>
          <a:lstStyle/>
          <a:p>
            <a:r>
              <a:rPr lang="en-US" b="0" i="0" u="none" strike="noStrike" dirty="0">
                <a:solidFill>
                  <a:srgbClr val="000000"/>
                </a:solidFill>
                <a:effectLst/>
              </a:rPr>
              <a:t>Key Tasks in the Grouping </a:t>
            </a:r>
            <a:endParaRPr lang="en-NP" dirty="0"/>
          </a:p>
        </p:txBody>
      </p:sp>
      <p:sp>
        <p:nvSpPr>
          <p:cNvPr id="3" name="Content Placeholder 2">
            <a:extLst>
              <a:ext uri="{FF2B5EF4-FFF2-40B4-BE49-F238E27FC236}">
                <a16:creationId xmlns:a16="http://schemas.microsoft.com/office/drawing/2014/main" id="{576200ED-19E8-0553-AA8E-5015E84FA6F9}"/>
              </a:ext>
            </a:extLst>
          </p:cNvPr>
          <p:cNvSpPr>
            <a:spLocks noGrp="1"/>
          </p:cNvSpPr>
          <p:nvPr>
            <p:ph idx="1"/>
          </p:nvPr>
        </p:nvSpPr>
        <p:spPr>
          <a:xfrm>
            <a:off x="1069848" y="1551214"/>
            <a:ext cx="10058400" cy="4620986"/>
          </a:xfrm>
        </p:spPr>
        <p:txBody>
          <a:bodyPr>
            <a:normAutofit/>
          </a:bodyPr>
          <a:lstStyle/>
          <a:p>
            <a:pPr algn="l"/>
            <a:r>
              <a:rPr lang="en-US" sz="2400" b="1" i="0" u="none" strike="noStrike" dirty="0">
                <a:solidFill>
                  <a:srgbClr val="000000"/>
                </a:solidFill>
                <a:effectLst/>
              </a:rPr>
              <a:t>1. Proximity-Based Grouping</a:t>
            </a:r>
          </a:p>
          <a:p>
            <a:pPr algn="l">
              <a:buFont typeface="Arial" panose="020B0604020202020204" pitchFamily="34" charset="0"/>
              <a:buChar char="•"/>
            </a:pPr>
            <a:r>
              <a:rPr lang="en-US" sz="2400" b="0" i="0" u="none" strike="noStrike" dirty="0">
                <a:solidFill>
                  <a:srgbClr val="000000"/>
                </a:solidFill>
                <a:effectLst/>
              </a:rPr>
              <a:t>Groups regions or objects based on their spatial closeness.</a:t>
            </a:r>
          </a:p>
          <a:p>
            <a:pPr algn="l">
              <a:buFont typeface="Arial" panose="020B0604020202020204" pitchFamily="34" charset="0"/>
              <a:buChar char="•"/>
            </a:pPr>
            <a:r>
              <a:rPr lang="en-US" sz="2400" b="1" i="0" u="none" strike="noStrike" dirty="0">
                <a:solidFill>
                  <a:srgbClr val="000000"/>
                </a:solidFill>
                <a:effectLst/>
              </a:rPr>
              <a:t>Techniques</a:t>
            </a:r>
            <a:r>
              <a:rPr lang="en-US" sz="2400" b="0" i="0" u="none" strike="noStrike" dirty="0">
                <a:solidFill>
                  <a:srgbClr val="000000"/>
                </a:solidFill>
                <a:effectLst/>
              </a:rPr>
              <a:t>:</a:t>
            </a:r>
          </a:p>
          <a:p>
            <a:pPr marL="742950" lvl="1" indent="-285750" algn="l">
              <a:buFont typeface="Arial" panose="020B0604020202020204" pitchFamily="34" charset="0"/>
              <a:buChar char="•"/>
            </a:pPr>
            <a:r>
              <a:rPr lang="en-US" sz="2400" b="1" i="0" u="none" strike="noStrike" dirty="0">
                <a:solidFill>
                  <a:srgbClr val="000000"/>
                </a:solidFill>
                <a:effectLst/>
              </a:rPr>
              <a:t>Clustering</a:t>
            </a:r>
            <a:r>
              <a:rPr lang="en-US" sz="2400" b="0" i="0" u="none" strike="noStrike" dirty="0">
                <a:solidFill>
                  <a:srgbClr val="000000"/>
                </a:solidFill>
                <a:effectLst/>
              </a:rPr>
              <a:t>:</a:t>
            </a:r>
          </a:p>
          <a:p>
            <a:pPr marL="1143000" lvl="2" indent="-228600" algn="l">
              <a:buFont typeface="Arial" panose="020B0604020202020204" pitchFamily="34" charset="0"/>
              <a:buChar char="•"/>
            </a:pPr>
            <a:r>
              <a:rPr lang="en-US" sz="2400" b="0" i="0" u="none" strike="noStrike" dirty="0">
                <a:solidFill>
                  <a:srgbClr val="000000"/>
                </a:solidFill>
                <a:effectLst/>
              </a:rPr>
              <a:t>Uses algorithms like K-means or DBSCAN to group nearby regions.</a:t>
            </a:r>
          </a:p>
          <a:p>
            <a:pPr marL="742950" lvl="1" indent="-285750" algn="l">
              <a:buFont typeface="Arial" panose="020B0604020202020204" pitchFamily="34" charset="0"/>
              <a:buChar char="•"/>
            </a:pPr>
            <a:r>
              <a:rPr lang="en-US" sz="2400" b="1" i="0" u="none" strike="noStrike" dirty="0">
                <a:solidFill>
                  <a:srgbClr val="000000"/>
                </a:solidFill>
                <a:effectLst/>
              </a:rPr>
              <a:t>Nearest Neighbor</a:t>
            </a:r>
            <a:r>
              <a:rPr lang="en-US" sz="2400" b="0" i="0" u="none" strike="noStrike" dirty="0">
                <a:solidFill>
                  <a:srgbClr val="000000"/>
                </a:solidFill>
                <a:effectLst/>
              </a:rPr>
              <a:t>:</a:t>
            </a:r>
          </a:p>
          <a:p>
            <a:pPr marL="1143000" lvl="2" indent="-228600" algn="l">
              <a:buFont typeface="Arial" panose="020B0604020202020204" pitchFamily="34" charset="0"/>
              <a:buChar char="•"/>
            </a:pPr>
            <a:r>
              <a:rPr lang="en-US" sz="2400" b="0" i="0" u="none" strike="noStrike" dirty="0">
                <a:solidFill>
                  <a:srgbClr val="000000"/>
                </a:solidFill>
                <a:effectLst/>
              </a:rPr>
              <a:t>Links components based on the shortest distance between them.</a:t>
            </a:r>
          </a:p>
          <a:p>
            <a:pPr algn="l">
              <a:buFont typeface="Arial" panose="020B0604020202020204" pitchFamily="34" charset="0"/>
              <a:buChar char="•"/>
            </a:pPr>
            <a:r>
              <a:rPr lang="en-US" sz="2400" b="1" i="0" u="none" strike="noStrike" dirty="0">
                <a:solidFill>
                  <a:srgbClr val="000000"/>
                </a:solidFill>
                <a:effectLst/>
              </a:rPr>
              <a:t>Example</a:t>
            </a:r>
            <a:r>
              <a:rPr lang="en-US" sz="2400" b="0" i="0" u="none" strike="noStrike" dirty="0">
                <a:solidFill>
                  <a:srgbClr val="000000"/>
                </a:solidFill>
                <a:effectLst/>
              </a:rPr>
              <a:t>: Grouping dots in a scatter plot into clusters to form a recognizable shape.</a:t>
            </a:r>
          </a:p>
          <a:p>
            <a:endParaRPr lang="en-NP" dirty="0"/>
          </a:p>
        </p:txBody>
      </p:sp>
    </p:spTree>
    <p:extLst>
      <p:ext uri="{BB962C8B-B14F-4D97-AF65-F5344CB8AC3E}">
        <p14:creationId xmlns:p14="http://schemas.microsoft.com/office/powerpoint/2010/main" val="239614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A233-936F-78F7-9DE9-5622A6E88A6F}"/>
              </a:ext>
            </a:extLst>
          </p:cNvPr>
          <p:cNvSpPr>
            <a:spLocks noGrp="1"/>
          </p:cNvSpPr>
          <p:nvPr>
            <p:ph type="title"/>
          </p:nvPr>
        </p:nvSpPr>
        <p:spPr/>
        <p:txBody>
          <a:bodyPr/>
          <a:lstStyle/>
          <a:p>
            <a:r>
              <a:rPr lang="en-NP" dirty="0"/>
              <a:t>Basic Concepts (1.Depth)</a:t>
            </a:r>
          </a:p>
        </p:txBody>
      </p:sp>
      <p:sp>
        <p:nvSpPr>
          <p:cNvPr id="3" name="Content Placeholder 2">
            <a:extLst>
              <a:ext uri="{FF2B5EF4-FFF2-40B4-BE49-F238E27FC236}">
                <a16:creationId xmlns:a16="http://schemas.microsoft.com/office/drawing/2014/main" id="{F29D7B23-9E6F-347D-8176-423224438188}"/>
              </a:ext>
            </a:extLst>
          </p:cNvPr>
          <p:cNvSpPr>
            <a:spLocks noGrp="1"/>
          </p:cNvSpPr>
          <p:nvPr>
            <p:ph idx="1"/>
          </p:nvPr>
        </p:nvSpPr>
        <p:spPr/>
        <p:txBody>
          <a:bodyPr/>
          <a:lstStyle/>
          <a:p>
            <a:pPr>
              <a:lnSpc>
                <a:spcPct val="100000"/>
              </a:lnSpc>
            </a:pPr>
            <a:r>
              <a:rPr lang="en-US" dirty="0"/>
              <a:t>When you shoot in JPEG you automatically create an 8-bit file. A RAW image, on the other hand, creates a 12-bit or even a 14-bit file.</a:t>
            </a:r>
          </a:p>
          <a:p>
            <a:pPr>
              <a:lnSpc>
                <a:spcPct val="100000"/>
              </a:lnSpc>
            </a:pPr>
            <a:r>
              <a:rPr lang="en-US" dirty="0"/>
              <a:t>RAW image : 14 bit</a:t>
            </a:r>
          </a:p>
          <a:p>
            <a:pPr>
              <a:lnSpc>
                <a:spcPct val="100000"/>
              </a:lnSpc>
            </a:pPr>
            <a:r>
              <a:rPr lang="en-US" dirty="0"/>
              <a:t>Correcting minor flaws and enhancing even the smallest of details becomes possible while editing RAW files</a:t>
            </a:r>
          </a:p>
          <a:p>
            <a:pPr>
              <a:lnSpc>
                <a:spcPct val="100000"/>
              </a:lnSpc>
            </a:pPr>
            <a:r>
              <a:rPr lang="en-US" dirty="0"/>
              <a:t>24-bit True Color</a:t>
            </a:r>
          </a:p>
          <a:p>
            <a:pPr>
              <a:lnSpc>
                <a:spcPct val="100000"/>
              </a:lnSpc>
            </a:pPr>
            <a:r>
              <a:rPr lang="en-US" dirty="0"/>
              <a:t>32-bit : RGB + Alpha channels (Transparency &amp; Opacity)</a:t>
            </a:r>
          </a:p>
          <a:p>
            <a:endParaRPr lang="en-NP" dirty="0"/>
          </a:p>
        </p:txBody>
      </p:sp>
    </p:spTree>
    <p:extLst>
      <p:ext uri="{BB962C8B-B14F-4D97-AF65-F5344CB8AC3E}">
        <p14:creationId xmlns:p14="http://schemas.microsoft.com/office/powerpoint/2010/main" val="2186075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DD26-3670-1CB7-CF3C-8E6EA1BBFB2F}"/>
              </a:ext>
            </a:extLst>
          </p:cNvPr>
          <p:cNvSpPr>
            <a:spLocks noGrp="1"/>
          </p:cNvSpPr>
          <p:nvPr>
            <p:ph type="title"/>
          </p:nvPr>
        </p:nvSpPr>
        <p:spPr>
          <a:xfrm>
            <a:off x="1069848" y="484632"/>
            <a:ext cx="10058400" cy="837982"/>
          </a:xfrm>
        </p:spPr>
        <p:txBody>
          <a:bodyPr/>
          <a:lstStyle/>
          <a:p>
            <a:r>
              <a:rPr lang="en-NP" dirty="0"/>
              <a:t>5. Extracting</a:t>
            </a:r>
          </a:p>
        </p:txBody>
      </p:sp>
      <p:sp>
        <p:nvSpPr>
          <p:cNvPr id="3" name="Content Placeholder 2">
            <a:extLst>
              <a:ext uri="{FF2B5EF4-FFF2-40B4-BE49-F238E27FC236}">
                <a16:creationId xmlns:a16="http://schemas.microsoft.com/office/drawing/2014/main" id="{D89E874D-6B43-B77E-1DDD-FFB1C875534B}"/>
              </a:ext>
            </a:extLst>
          </p:cNvPr>
          <p:cNvSpPr>
            <a:spLocks noGrp="1"/>
          </p:cNvSpPr>
          <p:nvPr>
            <p:ph idx="1"/>
          </p:nvPr>
        </p:nvSpPr>
        <p:spPr>
          <a:xfrm>
            <a:off x="1069848" y="1436914"/>
            <a:ext cx="10058400" cy="4735286"/>
          </a:xfrm>
        </p:spPr>
        <p:txBody>
          <a:bodyPr/>
          <a:lstStyle/>
          <a:p>
            <a:pPr>
              <a:buFont typeface="Arial" panose="020B0604020202020204" pitchFamily="34" charset="0"/>
              <a:buChar char="•"/>
            </a:pPr>
            <a:endParaRPr lang="en-US" b="1" dirty="0"/>
          </a:p>
          <a:p>
            <a:pPr>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Extracting</a:t>
            </a:r>
            <a:r>
              <a:rPr lang="en-US" sz="2400" b="0" i="0" u="none" strike="noStrike" dirty="0">
                <a:solidFill>
                  <a:srgbClr val="000000"/>
                </a:solidFill>
                <a:effectLst/>
              </a:rPr>
              <a:t> step in the image recognition process is focused on isolating and obtaining meaningful information or features from the grouped or labeled image data.</a:t>
            </a:r>
            <a:endParaRPr lang="en-US" sz="2400" b="1" i="0" u="none" strike="noStrike" dirty="0">
              <a:solidFill>
                <a:srgbClr val="000000"/>
              </a:solidFill>
              <a:effectLst/>
            </a:endParaRPr>
          </a:p>
          <a:p>
            <a:pPr>
              <a:buFont typeface="Arial" panose="020B0604020202020204" pitchFamily="34" charset="0"/>
              <a:buChar char="•"/>
            </a:pPr>
            <a:r>
              <a:rPr lang="en-US" sz="2400" b="1" dirty="0"/>
              <a:t>Objective</a:t>
            </a:r>
            <a:r>
              <a:rPr lang="en-US" sz="2400" dirty="0"/>
              <a:t>: Isolate critical features or objects of interest.</a:t>
            </a:r>
          </a:p>
          <a:p>
            <a:pPr>
              <a:buFont typeface="Arial" panose="020B0604020202020204" pitchFamily="34" charset="0"/>
              <a:buChar char="•"/>
            </a:pPr>
            <a:r>
              <a:rPr lang="en-US" sz="2400" b="1" dirty="0"/>
              <a:t>Output</a:t>
            </a:r>
            <a:r>
              <a:rPr lang="en-US" sz="2400" dirty="0"/>
              <a:t>: The </a:t>
            </a:r>
            <a:r>
              <a:rPr lang="en-US" sz="2400" i="1" dirty="0"/>
              <a:t>Extracted Image</a:t>
            </a:r>
            <a:r>
              <a:rPr lang="en-US" sz="2400" dirty="0"/>
              <a:t>. </a:t>
            </a:r>
          </a:p>
          <a:p>
            <a:pPr>
              <a:buFont typeface="Arial" panose="020B0604020202020204" pitchFamily="34" charset="0"/>
              <a:buChar char="•"/>
            </a:pPr>
            <a:r>
              <a:rPr lang="en-US" sz="2400" dirty="0"/>
              <a:t>Methods: Feature extraction: Identifying and preserving key attributes (e.g., edges, corners, blobs).</a:t>
            </a:r>
          </a:p>
          <a:p>
            <a:pPr>
              <a:buFont typeface="Arial" panose="020B0604020202020204" pitchFamily="34" charset="0"/>
              <a:buChar char="•"/>
            </a:pPr>
            <a:r>
              <a:rPr lang="en-US" sz="2400" dirty="0"/>
              <a:t>ROI (Region of Interest) extraction: Focus on specific areas in the image containing valuable information.</a:t>
            </a:r>
          </a:p>
          <a:p>
            <a:endParaRPr lang="en-NP" dirty="0"/>
          </a:p>
        </p:txBody>
      </p:sp>
    </p:spTree>
    <p:extLst>
      <p:ext uri="{BB962C8B-B14F-4D97-AF65-F5344CB8AC3E}">
        <p14:creationId xmlns:p14="http://schemas.microsoft.com/office/powerpoint/2010/main" val="1524844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DE3A-C98F-303D-2E91-2C77C6989775}"/>
              </a:ext>
            </a:extLst>
          </p:cNvPr>
          <p:cNvSpPr>
            <a:spLocks noGrp="1"/>
          </p:cNvSpPr>
          <p:nvPr>
            <p:ph type="title"/>
          </p:nvPr>
        </p:nvSpPr>
        <p:spPr>
          <a:xfrm>
            <a:off x="1069848" y="484632"/>
            <a:ext cx="10058400" cy="1066582"/>
          </a:xfrm>
        </p:spPr>
        <p:txBody>
          <a:bodyPr/>
          <a:lstStyle/>
          <a:p>
            <a:r>
              <a:rPr lang="en-US" b="0" i="0" u="none" strike="noStrike" dirty="0">
                <a:solidFill>
                  <a:srgbClr val="000000"/>
                </a:solidFill>
                <a:effectLst/>
              </a:rPr>
              <a:t>Steps of the Extracting</a:t>
            </a:r>
            <a:endParaRPr lang="en-NP" dirty="0"/>
          </a:p>
        </p:txBody>
      </p:sp>
      <p:sp>
        <p:nvSpPr>
          <p:cNvPr id="3" name="Content Placeholder 2">
            <a:extLst>
              <a:ext uri="{FF2B5EF4-FFF2-40B4-BE49-F238E27FC236}">
                <a16:creationId xmlns:a16="http://schemas.microsoft.com/office/drawing/2014/main" id="{AA65390B-7B57-631C-9478-49411CB4FC81}"/>
              </a:ext>
            </a:extLst>
          </p:cNvPr>
          <p:cNvSpPr>
            <a:spLocks noGrp="1"/>
          </p:cNvSpPr>
          <p:nvPr>
            <p:ph idx="1"/>
          </p:nvPr>
        </p:nvSpPr>
        <p:spPr>
          <a:xfrm>
            <a:off x="1069848" y="1551214"/>
            <a:ext cx="10058400" cy="4620986"/>
          </a:xfrm>
        </p:spPr>
        <p:txBody>
          <a:bodyPr>
            <a:normAutofit lnSpcReduction="10000"/>
          </a:bodyPr>
          <a:lstStyle/>
          <a:p>
            <a:pPr algn="l">
              <a:buFont typeface="+mj-lt"/>
              <a:buAutoNum type="arabicPeriod"/>
            </a:pPr>
            <a:r>
              <a:rPr lang="en-US" sz="2400" b="1" i="0" u="none" strike="noStrike" dirty="0">
                <a:solidFill>
                  <a:srgbClr val="000000"/>
                </a:solidFill>
                <a:effectLst/>
              </a:rPr>
              <a:t>Feature Derivation</a:t>
            </a:r>
            <a:r>
              <a:rPr lang="en-US" sz="2400" b="0" i="0" u="none" strike="noStrike" dirty="0">
                <a:solidFill>
                  <a:srgbClr val="000000"/>
                </a:solidFill>
                <a:effectLst/>
              </a:rPr>
              <a:t>:</a:t>
            </a:r>
          </a:p>
          <a:p>
            <a:pPr lvl="1" indent="0" algn="l">
              <a:buNone/>
            </a:pPr>
            <a:r>
              <a:rPr lang="en-US" sz="2400" b="0" i="0" u="none" strike="noStrike" dirty="0">
                <a:solidFill>
                  <a:srgbClr val="000000"/>
                </a:solidFill>
                <a:effectLst/>
              </a:rPr>
              <a:t>Extracts meaningful features (e.g., shapes, textures, edges) that represent objects in the image.</a:t>
            </a:r>
          </a:p>
          <a:p>
            <a:pPr algn="l">
              <a:buFont typeface="+mj-lt"/>
              <a:buAutoNum type="arabicPeriod"/>
            </a:pPr>
            <a:r>
              <a:rPr lang="en-US" sz="2400" b="1" i="0" u="none" strike="noStrike" dirty="0">
                <a:solidFill>
                  <a:srgbClr val="000000"/>
                </a:solidFill>
                <a:effectLst/>
              </a:rPr>
              <a:t>Region Extraction</a:t>
            </a:r>
            <a:r>
              <a:rPr lang="en-US" sz="2400" b="0" i="0" u="none" strike="noStrike" dirty="0">
                <a:solidFill>
                  <a:srgbClr val="000000"/>
                </a:solidFill>
                <a:effectLst/>
              </a:rPr>
              <a:t>:</a:t>
            </a:r>
          </a:p>
          <a:p>
            <a:pPr lvl="1" indent="0" algn="l">
              <a:buNone/>
            </a:pPr>
            <a:r>
              <a:rPr lang="en-US" sz="2400" b="0" i="0" u="none" strike="noStrike" dirty="0">
                <a:solidFill>
                  <a:srgbClr val="000000"/>
                </a:solidFill>
                <a:effectLst/>
              </a:rPr>
              <a:t>Isolates specific areas or objects from the image based on prior grouping or segmentation.</a:t>
            </a:r>
          </a:p>
          <a:p>
            <a:pPr algn="l">
              <a:buFont typeface="+mj-lt"/>
              <a:buAutoNum type="arabicPeriod"/>
            </a:pPr>
            <a:r>
              <a:rPr lang="en-US" sz="2400" b="1" i="0" u="none" strike="noStrike" dirty="0">
                <a:solidFill>
                  <a:srgbClr val="000000"/>
                </a:solidFill>
                <a:effectLst/>
              </a:rPr>
              <a:t>Dimensionality Reduction</a:t>
            </a:r>
            <a:r>
              <a:rPr lang="en-US" sz="2400" b="0" i="0" u="none" strike="noStrike" dirty="0">
                <a:solidFill>
                  <a:srgbClr val="000000"/>
                </a:solidFill>
                <a:effectLst/>
              </a:rPr>
              <a:t>:</a:t>
            </a:r>
          </a:p>
          <a:p>
            <a:pPr lvl="1" indent="0" algn="l">
              <a:buNone/>
            </a:pPr>
            <a:r>
              <a:rPr lang="en-US" sz="2400" b="0" i="0" u="none" strike="noStrike" dirty="0">
                <a:solidFill>
                  <a:srgbClr val="000000"/>
                </a:solidFill>
                <a:effectLst/>
              </a:rPr>
              <a:t>Reduces the complexity of the image data while retaining important information.</a:t>
            </a:r>
          </a:p>
          <a:p>
            <a:pPr algn="l">
              <a:buFont typeface="+mj-lt"/>
              <a:buAutoNum type="arabicPeriod"/>
            </a:pPr>
            <a:r>
              <a:rPr lang="en-US" sz="2400" b="1" i="0" u="none" strike="noStrike" dirty="0">
                <a:solidFill>
                  <a:srgbClr val="000000"/>
                </a:solidFill>
                <a:effectLst/>
              </a:rPr>
              <a:t>Preparation for Matching or Classification</a:t>
            </a:r>
            <a:r>
              <a:rPr lang="en-US" sz="2400" b="0" i="0" u="none" strike="noStrike" dirty="0">
                <a:solidFill>
                  <a:srgbClr val="000000"/>
                </a:solidFill>
                <a:effectLst/>
              </a:rPr>
              <a:t>:</a:t>
            </a:r>
          </a:p>
          <a:p>
            <a:pPr lvl="1" indent="0" algn="l">
              <a:buNone/>
            </a:pPr>
            <a:r>
              <a:rPr lang="en-US" sz="2400" b="0" i="0" u="none" strike="noStrike" dirty="0">
                <a:solidFill>
                  <a:srgbClr val="000000"/>
                </a:solidFill>
                <a:effectLst/>
              </a:rPr>
              <a:t>Prepares the extracted data for use in decision-making or pattern recognition tasks.</a:t>
            </a:r>
          </a:p>
          <a:p>
            <a:endParaRPr lang="en-NP" dirty="0"/>
          </a:p>
        </p:txBody>
      </p:sp>
    </p:spTree>
    <p:extLst>
      <p:ext uri="{BB962C8B-B14F-4D97-AF65-F5344CB8AC3E}">
        <p14:creationId xmlns:p14="http://schemas.microsoft.com/office/powerpoint/2010/main" val="4002987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EE5E-3025-35E9-57BC-847DB5C41D0F}"/>
              </a:ext>
            </a:extLst>
          </p:cNvPr>
          <p:cNvSpPr>
            <a:spLocks noGrp="1"/>
          </p:cNvSpPr>
          <p:nvPr>
            <p:ph type="title"/>
          </p:nvPr>
        </p:nvSpPr>
        <p:spPr>
          <a:xfrm>
            <a:off x="1069848" y="484632"/>
            <a:ext cx="10058400" cy="821654"/>
          </a:xfrm>
        </p:spPr>
        <p:txBody>
          <a:bodyPr>
            <a:normAutofit fontScale="90000"/>
          </a:bodyPr>
          <a:lstStyle/>
          <a:p>
            <a:r>
              <a:rPr lang="en-NP" dirty="0"/>
              <a:t>6. matching</a:t>
            </a:r>
          </a:p>
        </p:txBody>
      </p:sp>
      <p:sp>
        <p:nvSpPr>
          <p:cNvPr id="3" name="Content Placeholder 2">
            <a:extLst>
              <a:ext uri="{FF2B5EF4-FFF2-40B4-BE49-F238E27FC236}">
                <a16:creationId xmlns:a16="http://schemas.microsoft.com/office/drawing/2014/main" id="{A33FA004-15E0-333B-C34B-1D2758FF46A0}"/>
              </a:ext>
            </a:extLst>
          </p:cNvPr>
          <p:cNvSpPr>
            <a:spLocks noGrp="1"/>
          </p:cNvSpPr>
          <p:nvPr>
            <p:ph idx="1"/>
          </p:nvPr>
        </p:nvSpPr>
        <p:spPr>
          <a:xfrm>
            <a:off x="1069848" y="1306286"/>
            <a:ext cx="10058400" cy="4865914"/>
          </a:xfrm>
        </p:spPr>
        <p:txBody>
          <a:bodyPr>
            <a:normAutofit/>
          </a:bodyPr>
          <a:lstStyle/>
          <a:p>
            <a:pPr>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Matching</a:t>
            </a:r>
            <a:r>
              <a:rPr lang="en-US" sz="2400" b="0" i="0" u="none" strike="noStrike" dirty="0">
                <a:solidFill>
                  <a:srgbClr val="000000"/>
                </a:solidFill>
                <a:effectLst/>
              </a:rPr>
              <a:t> step in the image recognition process is the final phase, where the features or objects extracted from the image are compared against a reference dataset, symbolic representation, or predefined template to identify or classify the image.</a:t>
            </a:r>
            <a:endParaRPr lang="en-US" sz="2400" b="1" dirty="0"/>
          </a:p>
          <a:p>
            <a:pPr>
              <a:buFont typeface="Arial" panose="020B0604020202020204" pitchFamily="34" charset="0"/>
              <a:buChar char="•"/>
            </a:pPr>
            <a:r>
              <a:rPr lang="en-US" sz="2400" b="1" dirty="0"/>
              <a:t>Objective</a:t>
            </a:r>
            <a:r>
              <a:rPr lang="en-US" sz="2400" dirty="0"/>
              <a:t>: Compare the extracted features or objects with a known reference or </a:t>
            </a:r>
            <a:r>
              <a:rPr lang="en-US" sz="2400" i="1" dirty="0"/>
              <a:t>Target Image</a:t>
            </a:r>
            <a:r>
              <a:rPr lang="en-US" sz="2400" dirty="0"/>
              <a:t>.</a:t>
            </a:r>
          </a:p>
          <a:p>
            <a:pPr>
              <a:buFont typeface="Arial" panose="020B0604020202020204" pitchFamily="34" charset="0"/>
              <a:buChar char="•"/>
            </a:pPr>
            <a:r>
              <a:rPr lang="en-US" sz="2400" b="1" dirty="0"/>
              <a:t>Output</a:t>
            </a:r>
            <a:r>
              <a:rPr lang="en-US" sz="2400" dirty="0"/>
              <a:t>: Symbolic Representation. This step involves : Template matching: Comparing with predefined patterns.</a:t>
            </a:r>
          </a:p>
          <a:p>
            <a:pPr>
              <a:buFont typeface="Arial" panose="020B0604020202020204" pitchFamily="34" charset="0"/>
              <a:buChar char="•"/>
            </a:pPr>
            <a:r>
              <a:rPr lang="en-US" sz="2400" dirty="0"/>
              <a:t>Using symbolic data (logical representations) to recognize or classify objects.</a:t>
            </a:r>
          </a:p>
          <a:p>
            <a:pPr>
              <a:buFont typeface="Arial" panose="020B0604020202020204" pitchFamily="34" charset="0"/>
              <a:buChar char="•"/>
            </a:pPr>
            <a:r>
              <a:rPr lang="en-US" sz="2400" dirty="0"/>
              <a:t>Matching could also rely on algorithms like neural networks or statistical methods for higher accuracy.</a:t>
            </a:r>
          </a:p>
          <a:p>
            <a:endParaRPr lang="en-NP" dirty="0"/>
          </a:p>
        </p:txBody>
      </p:sp>
    </p:spTree>
    <p:extLst>
      <p:ext uri="{BB962C8B-B14F-4D97-AF65-F5344CB8AC3E}">
        <p14:creationId xmlns:p14="http://schemas.microsoft.com/office/powerpoint/2010/main" val="4000509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5873-D079-1A2B-332F-C5098664C1F7}"/>
              </a:ext>
            </a:extLst>
          </p:cNvPr>
          <p:cNvSpPr>
            <a:spLocks noGrp="1"/>
          </p:cNvSpPr>
          <p:nvPr>
            <p:ph type="title"/>
          </p:nvPr>
        </p:nvSpPr>
        <p:spPr/>
        <p:txBody>
          <a:bodyPr/>
          <a:lstStyle/>
          <a:p>
            <a:r>
              <a:rPr lang="en-US" b="0" i="0" u="none" strike="noStrike" dirty="0">
                <a:solidFill>
                  <a:srgbClr val="000000"/>
                </a:solidFill>
                <a:effectLst/>
              </a:rPr>
              <a:t>Benefits of the Matching </a:t>
            </a:r>
            <a:endParaRPr lang="en-NP" dirty="0"/>
          </a:p>
        </p:txBody>
      </p:sp>
      <p:sp>
        <p:nvSpPr>
          <p:cNvPr id="3" name="Content Placeholder 2">
            <a:extLst>
              <a:ext uri="{FF2B5EF4-FFF2-40B4-BE49-F238E27FC236}">
                <a16:creationId xmlns:a16="http://schemas.microsoft.com/office/drawing/2014/main" id="{872C32AB-E4AB-9114-CC25-02184AAF4B23}"/>
              </a:ext>
            </a:extLst>
          </p:cNvPr>
          <p:cNvSpPr>
            <a:spLocks noGrp="1"/>
          </p:cNvSpPr>
          <p:nvPr>
            <p:ph idx="1"/>
          </p:nvPr>
        </p:nvSpPr>
        <p:spPr/>
        <p:txBody>
          <a:bodyPr/>
          <a:lstStyle/>
          <a:p>
            <a:pPr>
              <a:buFont typeface="Arial" panose="020B0604020202020204" pitchFamily="34" charset="0"/>
              <a:buChar char="•"/>
            </a:pPr>
            <a:r>
              <a:rPr lang="en-US" sz="2400" b="1" dirty="0"/>
              <a:t>Accurate Identification</a:t>
            </a:r>
            <a:r>
              <a:rPr lang="en-US" sz="2400" dirty="0"/>
              <a:t>: Matches extracted features to specific patterns or objects with high precision.</a:t>
            </a:r>
          </a:p>
          <a:p>
            <a:pPr marL="0" indent="0">
              <a:buNone/>
            </a:pPr>
            <a:endParaRPr lang="en-US" sz="2400" dirty="0"/>
          </a:p>
          <a:p>
            <a:pPr>
              <a:buFont typeface="Arial" panose="020B0604020202020204" pitchFamily="34" charset="0"/>
              <a:buChar char="•"/>
            </a:pPr>
            <a:r>
              <a:rPr lang="en-US" sz="2400" b="1" dirty="0"/>
              <a:t>Enables Decision-Making</a:t>
            </a:r>
            <a:r>
              <a:rPr lang="en-US" sz="2400" dirty="0"/>
              <a:t>: Provides conclusive results for tasks like object recognition or classification.</a:t>
            </a:r>
          </a:p>
          <a:p>
            <a:pPr marL="0" indent="0">
              <a:buNone/>
            </a:pPr>
            <a:endParaRPr lang="en-US" sz="2400" dirty="0"/>
          </a:p>
          <a:p>
            <a:pPr>
              <a:buFont typeface="Arial" panose="020B0604020202020204" pitchFamily="34" charset="0"/>
              <a:buChar char="•"/>
            </a:pPr>
            <a:r>
              <a:rPr lang="en-US" sz="2400" b="1" dirty="0"/>
              <a:t>Supports Automation</a:t>
            </a:r>
            <a:r>
              <a:rPr lang="en-US" sz="2400" dirty="0"/>
              <a:t>: Facilitates automated systems by matching features without human intervention.</a:t>
            </a:r>
          </a:p>
          <a:p>
            <a:endParaRPr lang="en-NP" dirty="0"/>
          </a:p>
        </p:txBody>
      </p:sp>
    </p:spTree>
    <p:extLst>
      <p:ext uri="{BB962C8B-B14F-4D97-AF65-F5344CB8AC3E}">
        <p14:creationId xmlns:p14="http://schemas.microsoft.com/office/powerpoint/2010/main" val="15862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EEDB-EE07-4363-3E25-FE38F61D6BD8}"/>
              </a:ext>
            </a:extLst>
          </p:cNvPr>
          <p:cNvSpPr>
            <a:spLocks noGrp="1"/>
          </p:cNvSpPr>
          <p:nvPr>
            <p:ph type="title"/>
          </p:nvPr>
        </p:nvSpPr>
        <p:spPr/>
        <p:txBody>
          <a:bodyPr/>
          <a:lstStyle/>
          <a:p>
            <a:r>
              <a:rPr lang="en-NP" dirty="0"/>
              <a:t>Segmentation</a:t>
            </a:r>
          </a:p>
        </p:txBody>
      </p:sp>
      <p:pic>
        <p:nvPicPr>
          <p:cNvPr id="5" name="Content Placeholder 4">
            <a:extLst>
              <a:ext uri="{FF2B5EF4-FFF2-40B4-BE49-F238E27FC236}">
                <a16:creationId xmlns:a16="http://schemas.microsoft.com/office/drawing/2014/main" id="{7CA0AF65-19C6-A781-BAC5-E15D2A56D758}"/>
              </a:ext>
            </a:extLst>
          </p:cNvPr>
          <p:cNvPicPr>
            <a:picLocks noGrp="1" noChangeAspect="1"/>
          </p:cNvPicPr>
          <p:nvPr>
            <p:ph idx="1"/>
          </p:nvPr>
        </p:nvPicPr>
        <p:blipFill>
          <a:blip r:embed="rId2"/>
          <a:stretch>
            <a:fillRect/>
          </a:stretch>
        </p:blipFill>
        <p:spPr>
          <a:xfrm>
            <a:off x="2765425" y="2292350"/>
            <a:ext cx="6667500" cy="3708400"/>
          </a:xfrm>
        </p:spPr>
      </p:pic>
    </p:spTree>
    <p:extLst>
      <p:ext uri="{BB962C8B-B14F-4D97-AF65-F5344CB8AC3E}">
        <p14:creationId xmlns:p14="http://schemas.microsoft.com/office/powerpoint/2010/main" val="2835799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1CD65-CCA0-95C3-FD7C-0ED02E5B2B1E}"/>
              </a:ext>
            </a:extLst>
          </p:cNvPr>
          <p:cNvSpPr>
            <a:spLocks noGrp="1"/>
          </p:cNvSpPr>
          <p:nvPr>
            <p:ph type="title"/>
          </p:nvPr>
        </p:nvSpPr>
        <p:spPr/>
        <p:txBody>
          <a:bodyPr/>
          <a:lstStyle/>
          <a:p>
            <a:r>
              <a:rPr lang="en-NP" dirty="0"/>
              <a:t>Edge Detection</a:t>
            </a:r>
          </a:p>
        </p:txBody>
      </p:sp>
      <p:pic>
        <p:nvPicPr>
          <p:cNvPr id="5" name="Content Placeholder 4">
            <a:extLst>
              <a:ext uri="{FF2B5EF4-FFF2-40B4-BE49-F238E27FC236}">
                <a16:creationId xmlns:a16="http://schemas.microsoft.com/office/drawing/2014/main" id="{5FC1024D-05A6-75D9-3B65-CAA98736FBC1}"/>
              </a:ext>
            </a:extLst>
          </p:cNvPr>
          <p:cNvPicPr>
            <a:picLocks noGrp="1" noChangeAspect="1"/>
          </p:cNvPicPr>
          <p:nvPr>
            <p:ph idx="1"/>
          </p:nvPr>
        </p:nvPicPr>
        <p:blipFill>
          <a:blip r:embed="rId2"/>
          <a:stretch>
            <a:fillRect/>
          </a:stretch>
        </p:blipFill>
        <p:spPr>
          <a:xfrm>
            <a:off x="1356190" y="2120900"/>
            <a:ext cx="9485970" cy="4051300"/>
          </a:xfrm>
        </p:spPr>
      </p:pic>
    </p:spTree>
    <p:extLst>
      <p:ext uri="{BB962C8B-B14F-4D97-AF65-F5344CB8AC3E}">
        <p14:creationId xmlns:p14="http://schemas.microsoft.com/office/powerpoint/2010/main" val="392791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D10A-7D17-A2F5-7D3B-D034B903DC9A}"/>
              </a:ext>
            </a:extLst>
          </p:cNvPr>
          <p:cNvSpPr>
            <a:spLocks noGrp="1"/>
          </p:cNvSpPr>
          <p:nvPr>
            <p:ph type="title"/>
          </p:nvPr>
        </p:nvSpPr>
        <p:spPr/>
        <p:txBody>
          <a:bodyPr/>
          <a:lstStyle/>
          <a:p>
            <a:r>
              <a:rPr lang="en-NP" dirty="0"/>
              <a:t>Binary Thresholding</a:t>
            </a:r>
          </a:p>
        </p:txBody>
      </p:sp>
      <p:pic>
        <p:nvPicPr>
          <p:cNvPr id="5" name="Content Placeholder 4">
            <a:extLst>
              <a:ext uri="{FF2B5EF4-FFF2-40B4-BE49-F238E27FC236}">
                <a16:creationId xmlns:a16="http://schemas.microsoft.com/office/drawing/2014/main" id="{D1E0FA8F-059E-71DE-D025-4B03D8AA4364}"/>
              </a:ext>
            </a:extLst>
          </p:cNvPr>
          <p:cNvPicPr>
            <a:picLocks noGrp="1" noChangeAspect="1"/>
          </p:cNvPicPr>
          <p:nvPr>
            <p:ph idx="1"/>
          </p:nvPr>
        </p:nvPicPr>
        <p:blipFill>
          <a:blip r:embed="rId2"/>
          <a:stretch>
            <a:fillRect/>
          </a:stretch>
        </p:blipFill>
        <p:spPr>
          <a:xfrm>
            <a:off x="3269012" y="2120900"/>
            <a:ext cx="5660326" cy="4051300"/>
          </a:xfrm>
        </p:spPr>
      </p:pic>
    </p:spTree>
    <p:extLst>
      <p:ext uri="{BB962C8B-B14F-4D97-AF65-F5344CB8AC3E}">
        <p14:creationId xmlns:p14="http://schemas.microsoft.com/office/powerpoint/2010/main" val="280298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03E0-1480-4C75-75C1-ADA31D2D945D}"/>
              </a:ext>
            </a:extLst>
          </p:cNvPr>
          <p:cNvSpPr>
            <a:spLocks noGrp="1"/>
          </p:cNvSpPr>
          <p:nvPr>
            <p:ph type="title"/>
          </p:nvPr>
        </p:nvSpPr>
        <p:spPr/>
        <p:txBody>
          <a:bodyPr/>
          <a:lstStyle/>
          <a:p>
            <a:r>
              <a:rPr lang="en-NP" dirty="0"/>
              <a:t>Edge Detection</a:t>
            </a:r>
          </a:p>
        </p:txBody>
      </p:sp>
      <p:pic>
        <p:nvPicPr>
          <p:cNvPr id="5" name="Content Placeholder 4">
            <a:extLst>
              <a:ext uri="{FF2B5EF4-FFF2-40B4-BE49-F238E27FC236}">
                <a16:creationId xmlns:a16="http://schemas.microsoft.com/office/drawing/2014/main" id="{E2C54DD2-F342-9AEC-0D9B-A45A1594C885}"/>
              </a:ext>
            </a:extLst>
          </p:cNvPr>
          <p:cNvPicPr>
            <a:picLocks noGrp="1" noChangeAspect="1"/>
          </p:cNvPicPr>
          <p:nvPr>
            <p:ph idx="1"/>
          </p:nvPr>
        </p:nvPicPr>
        <p:blipFill>
          <a:blip r:embed="rId2"/>
          <a:stretch>
            <a:fillRect/>
          </a:stretch>
        </p:blipFill>
        <p:spPr>
          <a:xfrm>
            <a:off x="2407491" y="2120900"/>
            <a:ext cx="7383367" cy="4051300"/>
          </a:xfrm>
        </p:spPr>
      </p:pic>
    </p:spTree>
    <p:extLst>
      <p:ext uri="{BB962C8B-B14F-4D97-AF65-F5344CB8AC3E}">
        <p14:creationId xmlns:p14="http://schemas.microsoft.com/office/powerpoint/2010/main" val="755561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67-CA80-9563-46CF-B4DB2E71CE6D}"/>
              </a:ext>
            </a:extLst>
          </p:cNvPr>
          <p:cNvSpPr>
            <a:spLocks noGrp="1"/>
          </p:cNvSpPr>
          <p:nvPr>
            <p:ph type="title"/>
          </p:nvPr>
        </p:nvSpPr>
        <p:spPr/>
        <p:txBody>
          <a:bodyPr/>
          <a:lstStyle/>
          <a:p>
            <a:r>
              <a:rPr lang="en-NP" dirty="0"/>
              <a:t>Histogram</a:t>
            </a:r>
          </a:p>
        </p:txBody>
      </p:sp>
      <p:pic>
        <p:nvPicPr>
          <p:cNvPr id="5" name="Content Placeholder 4">
            <a:extLst>
              <a:ext uri="{FF2B5EF4-FFF2-40B4-BE49-F238E27FC236}">
                <a16:creationId xmlns:a16="http://schemas.microsoft.com/office/drawing/2014/main" id="{A3A319A5-A7B5-3317-E0B5-94D10ED2803D}"/>
              </a:ext>
            </a:extLst>
          </p:cNvPr>
          <p:cNvPicPr>
            <a:picLocks noGrp="1" noChangeAspect="1"/>
          </p:cNvPicPr>
          <p:nvPr>
            <p:ph idx="1"/>
          </p:nvPr>
        </p:nvPicPr>
        <p:blipFill>
          <a:blip r:embed="rId2"/>
          <a:stretch>
            <a:fillRect/>
          </a:stretch>
        </p:blipFill>
        <p:spPr>
          <a:xfrm>
            <a:off x="2837535" y="2120900"/>
            <a:ext cx="6523279" cy="4051300"/>
          </a:xfrm>
        </p:spPr>
      </p:pic>
    </p:spTree>
    <p:extLst>
      <p:ext uri="{BB962C8B-B14F-4D97-AF65-F5344CB8AC3E}">
        <p14:creationId xmlns:p14="http://schemas.microsoft.com/office/powerpoint/2010/main" val="2321862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6DC77-A330-F383-BB6B-BD25FFF3F881}"/>
              </a:ext>
            </a:extLst>
          </p:cNvPr>
          <p:cNvSpPr>
            <a:spLocks noGrp="1"/>
          </p:cNvSpPr>
          <p:nvPr>
            <p:ph type="title"/>
          </p:nvPr>
        </p:nvSpPr>
        <p:spPr/>
        <p:txBody>
          <a:bodyPr/>
          <a:lstStyle/>
          <a:p>
            <a:r>
              <a:rPr lang="en-NP" dirty="0"/>
              <a:t>Histogram</a:t>
            </a:r>
          </a:p>
        </p:txBody>
      </p:sp>
      <p:pic>
        <p:nvPicPr>
          <p:cNvPr id="5" name="Content Placeholder 4">
            <a:extLst>
              <a:ext uri="{FF2B5EF4-FFF2-40B4-BE49-F238E27FC236}">
                <a16:creationId xmlns:a16="http://schemas.microsoft.com/office/drawing/2014/main" id="{730A10E9-E9F1-1592-C92F-07146FCEF945}"/>
              </a:ext>
            </a:extLst>
          </p:cNvPr>
          <p:cNvPicPr>
            <a:picLocks noGrp="1" noChangeAspect="1"/>
          </p:cNvPicPr>
          <p:nvPr>
            <p:ph idx="1"/>
          </p:nvPr>
        </p:nvPicPr>
        <p:blipFill>
          <a:blip r:embed="rId2"/>
          <a:stretch>
            <a:fillRect/>
          </a:stretch>
        </p:blipFill>
        <p:spPr>
          <a:xfrm>
            <a:off x="2224437" y="2120900"/>
            <a:ext cx="7749475" cy="4051300"/>
          </a:xfrm>
        </p:spPr>
      </p:pic>
    </p:spTree>
    <p:extLst>
      <p:ext uri="{BB962C8B-B14F-4D97-AF65-F5344CB8AC3E}">
        <p14:creationId xmlns:p14="http://schemas.microsoft.com/office/powerpoint/2010/main" val="212970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2E49-B86E-0C2F-5881-E41CD69E9B0C}"/>
              </a:ext>
            </a:extLst>
          </p:cNvPr>
          <p:cNvSpPr>
            <a:spLocks noGrp="1"/>
          </p:cNvSpPr>
          <p:nvPr>
            <p:ph type="title"/>
          </p:nvPr>
        </p:nvSpPr>
        <p:spPr/>
        <p:txBody>
          <a:bodyPr/>
          <a:lstStyle/>
          <a:p>
            <a:r>
              <a:rPr lang="en-NP" dirty="0"/>
              <a:t>RAW vs JPEG</a:t>
            </a:r>
          </a:p>
        </p:txBody>
      </p:sp>
      <p:pic>
        <p:nvPicPr>
          <p:cNvPr id="5" name="Content Placeholder 4">
            <a:extLst>
              <a:ext uri="{FF2B5EF4-FFF2-40B4-BE49-F238E27FC236}">
                <a16:creationId xmlns:a16="http://schemas.microsoft.com/office/drawing/2014/main" id="{33FE146E-872E-0FC9-29AC-226DD31C4605}"/>
              </a:ext>
            </a:extLst>
          </p:cNvPr>
          <p:cNvPicPr>
            <a:picLocks noGrp="1" noChangeAspect="1"/>
          </p:cNvPicPr>
          <p:nvPr>
            <p:ph idx="1"/>
          </p:nvPr>
        </p:nvPicPr>
        <p:blipFill>
          <a:blip r:embed="rId2"/>
          <a:stretch>
            <a:fillRect/>
          </a:stretch>
        </p:blipFill>
        <p:spPr>
          <a:xfrm>
            <a:off x="1811248" y="1691564"/>
            <a:ext cx="8332496" cy="4681804"/>
          </a:xfrm>
        </p:spPr>
      </p:pic>
    </p:spTree>
    <p:extLst>
      <p:ext uri="{BB962C8B-B14F-4D97-AF65-F5344CB8AC3E}">
        <p14:creationId xmlns:p14="http://schemas.microsoft.com/office/powerpoint/2010/main" val="113860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6FA4-DB4A-F166-4433-D22458A3B4F6}"/>
              </a:ext>
            </a:extLst>
          </p:cNvPr>
          <p:cNvSpPr>
            <a:spLocks noGrp="1"/>
          </p:cNvSpPr>
          <p:nvPr>
            <p:ph type="title"/>
          </p:nvPr>
        </p:nvSpPr>
        <p:spPr/>
        <p:txBody>
          <a:bodyPr/>
          <a:lstStyle/>
          <a:p>
            <a:r>
              <a:rPr lang="en-NP" dirty="0"/>
              <a:t>Histogram</a:t>
            </a:r>
          </a:p>
        </p:txBody>
      </p:sp>
      <p:pic>
        <p:nvPicPr>
          <p:cNvPr id="5" name="Content Placeholder 4">
            <a:extLst>
              <a:ext uri="{FF2B5EF4-FFF2-40B4-BE49-F238E27FC236}">
                <a16:creationId xmlns:a16="http://schemas.microsoft.com/office/drawing/2014/main" id="{EF72A00A-51CF-FC87-A378-018FA0E46659}"/>
              </a:ext>
            </a:extLst>
          </p:cNvPr>
          <p:cNvPicPr>
            <a:picLocks noGrp="1" noChangeAspect="1"/>
          </p:cNvPicPr>
          <p:nvPr>
            <p:ph idx="1"/>
          </p:nvPr>
        </p:nvPicPr>
        <p:blipFill>
          <a:blip r:embed="rId2"/>
          <a:stretch>
            <a:fillRect/>
          </a:stretch>
        </p:blipFill>
        <p:spPr>
          <a:xfrm>
            <a:off x="2405343" y="2120900"/>
            <a:ext cx="7387664" cy="4051300"/>
          </a:xfrm>
        </p:spPr>
      </p:pic>
    </p:spTree>
    <p:extLst>
      <p:ext uri="{BB962C8B-B14F-4D97-AF65-F5344CB8AC3E}">
        <p14:creationId xmlns:p14="http://schemas.microsoft.com/office/powerpoint/2010/main" val="2561292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1795-9E5D-34D8-9B7E-5B960DB96F8A}"/>
              </a:ext>
            </a:extLst>
          </p:cNvPr>
          <p:cNvSpPr>
            <a:spLocks noGrp="1"/>
          </p:cNvSpPr>
          <p:nvPr>
            <p:ph type="title"/>
          </p:nvPr>
        </p:nvSpPr>
        <p:spPr/>
        <p:txBody>
          <a:bodyPr/>
          <a:lstStyle/>
          <a:p>
            <a:r>
              <a:rPr lang="en-NP" dirty="0"/>
              <a:t>END of chapter 3</a:t>
            </a:r>
          </a:p>
        </p:txBody>
      </p:sp>
      <p:sp>
        <p:nvSpPr>
          <p:cNvPr id="3" name="Content Placeholder 2">
            <a:extLst>
              <a:ext uri="{FF2B5EF4-FFF2-40B4-BE49-F238E27FC236}">
                <a16:creationId xmlns:a16="http://schemas.microsoft.com/office/drawing/2014/main" id="{4DCBC152-189D-1CD8-04B5-ADE77796E483}"/>
              </a:ext>
            </a:extLst>
          </p:cNvPr>
          <p:cNvSpPr>
            <a:spLocks noGrp="1"/>
          </p:cNvSpPr>
          <p:nvPr>
            <p:ph idx="1"/>
          </p:nvPr>
        </p:nvSpPr>
        <p:spPr/>
        <p:txBody>
          <a:bodyPr/>
          <a:lstStyle/>
          <a:p>
            <a:endParaRPr lang="en-NP"/>
          </a:p>
        </p:txBody>
      </p:sp>
    </p:spTree>
    <p:extLst>
      <p:ext uri="{BB962C8B-B14F-4D97-AF65-F5344CB8AC3E}">
        <p14:creationId xmlns:p14="http://schemas.microsoft.com/office/powerpoint/2010/main" val="281651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204E-C98D-FC4D-A170-03B1BCDA099E}"/>
              </a:ext>
            </a:extLst>
          </p:cNvPr>
          <p:cNvSpPr>
            <a:spLocks noGrp="1"/>
          </p:cNvSpPr>
          <p:nvPr>
            <p:ph type="title"/>
          </p:nvPr>
        </p:nvSpPr>
        <p:spPr/>
        <p:txBody>
          <a:bodyPr/>
          <a:lstStyle/>
          <a:p>
            <a:r>
              <a:rPr lang="en-US" dirty="0"/>
              <a:t>V</a:t>
            </a:r>
            <a:r>
              <a:rPr lang="en-NP" dirty="0"/>
              <a:t>ariation of bits in greyscale image</a:t>
            </a:r>
            <a:br>
              <a:rPr lang="en-NP" dirty="0"/>
            </a:br>
            <a:r>
              <a:rPr lang="en-NP" dirty="0"/>
              <a:t>(B</a:t>
            </a:r>
            <a:r>
              <a:rPr lang="en-US" dirty="0"/>
              <a:t>a</a:t>
            </a:r>
            <a:r>
              <a:rPr lang="en-NP" dirty="0"/>
              <a:t>nding Effect)</a:t>
            </a:r>
          </a:p>
        </p:txBody>
      </p:sp>
      <p:pic>
        <p:nvPicPr>
          <p:cNvPr id="5" name="Content Placeholder 4">
            <a:extLst>
              <a:ext uri="{FF2B5EF4-FFF2-40B4-BE49-F238E27FC236}">
                <a16:creationId xmlns:a16="http://schemas.microsoft.com/office/drawing/2014/main" id="{18954AF8-00D6-8110-B743-57DEE0D80152}"/>
              </a:ext>
            </a:extLst>
          </p:cNvPr>
          <p:cNvPicPr>
            <a:picLocks noGrp="1" noChangeAspect="1"/>
          </p:cNvPicPr>
          <p:nvPr>
            <p:ph idx="1"/>
          </p:nvPr>
        </p:nvPicPr>
        <p:blipFill>
          <a:blip r:embed="rId2"/>
          <a:stretch>
            <a:fillRect/>
          </a:stretch>
        </p:blipFill>
        <p:spPr>
          <a:xfrm>
            <a:off x="5071872" y="2120900"/>
            <a:ext cx="6900672" cy="4051300"/>
          </a:xfrm>
        </p:spPr>
      </p:pic>
      <p:pic>
        <p:nvPicPr>
          <p:cNvPr id="7" name="Picture 6">
            <a:extLst>
              <a:ext uri="{FF2B5EF4-FFF2-40B4-BE49-F238E27FC236}">
                <a16:creationId xmlns:a16="http://schemas.microsoft.com/office/drawing/2014/main" id="{8E2A75E9-ADEC-A48F-87E5-FF26B9380098}"/>
              </a:ext>
            </a:extLst>
          </p:cNvPr>
          <p:cNvPicPr>
            <a:picLocks noChangeAspect="1"/>
          </p:cNvPicPr>
          <p:nvPr/>
        </p:nvPicPr>
        <p:blipFill>
          <a:blip r:embed="rId3"/>
          <a:stretch>
            <a:fillRect/>
          </a:stretch>
        </p:blipFill>
        <p:spPr>
          <a:xfrm>
            <a:off x="922528" y="2135124"/>
            <a:ext cx="3860800" cy="2514600"/>
          </a:xfrm>
          <a:prstGeom prst="rect">
            <a:avLst/>
          </a:prstGeom>
        </p:spPr>
      </p:pic>
    </p:spTree>
    <p:extLst>
      <p:ext uri="{BB962C8B-B14F-4D97-AF65-F5344CB8AC3E}">
        <p14:creationId xmlns:p14="http://schemas.microsoft.com/office/powerpoint/2010/main" val="407416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BA41-6F40-33D7-3C25-E6ECD5108421}"/>
              </a:ext>
            </a:extLst>
          </p:cNvPr>
          <p:cNvSpPr>
            <a:spLocks noGrp="1"/>
          </p:cNvSpPr>
          <p:nvPr>
            <p:ph type="title"/>
          </p:nvPr>
        </p:nvSpPr>
        <p:spPr/>
        <p:txBody>
          <a:bodyPr/>
          <a:lstStyle/>
          <a:p>
            <a:r>
              <a:rPr lang="en-NP" dirty="0"/>
              <a:t>C</a:t>
            </a:r>
            <a:r>
              <a:rPr lang="en-US" dirty="0"/>
              <a:t>o</a:t>
            </a:r>
            <a:r>
              <a:rPr lang="en-NP" dirty="0"/>
              <a:t>lor image (RGB)</a:t>
            </a:r>
          </a:p>
        </p:txBody>
      </p:sp>
      <p:pic>
        <p:nvPicPr>
          <p:cNvPr id="5" name="Content Placeholder 4">
            <a:extLst>
              <a:ext uri="{FF2B5EF4-FFF2-40B4-BE49-F238E27FC236}">
                <a16:creationId xmlns:a16="http://schemas.microsoft.com/office/drawing/2014/main" id="{5A0CC3AE-935C-4799-B6AB-F67F47BC7BD4}"/>
              </a:ext>
            </a:extLst>
          </p:cNvPr>
          <p:cNvPicPr>
            <a:picLocks noGrp="1" noChangeAspect="1"/>
          </p:cNvPicPr>
          <p:nvPr>
            <p:ph idx="1"/>
          </p:nvPr>
        </p:nvPicPr>
        <p:blipFill>
          <a:blip r:embed="rId2"/>
          <a:stretch>
            <a:fillRect/>
          </a:stretch>
        </p:blipFill>
        <p:spPr>
          <a:xfrm>
            <a:off x="90317" y="1707388"/>
            <a:ext cx="2523294" cy="2852420"/>
          </a:xfrm>
        </p:spPr>
      </p:pic>
      <p:pic>
        <p:nvPicPr>
          <p:cNvPr id="7" name="Picture 6">
            <a:extLst>
              <a:ext uri="{FF2B5EF4-FFF2-40B4-BE49-F238E27FC236}">
                <a16:creationId xmlns:a16="http://schemas.microsoft.com/office/drawing/2014/main" id="{6E0F980C-85C2-5094-3D6E-8AB35240EDAE}"/>
              </a:ext>
            </a:extLst>
          </p:cNvPr>
          <p:cNvPicPr>
            <a:picLocks noChangeAspect="1"/>
          </p:cNvPicPr>
          <p:nvPr/>
        </p:nvPicPr>
        <p:blipFill>
          <a:blip r:embed="rId3"/>
          <a:stretch>
            <a:fillRect/>
          </a:stretch>
        </p:blipFill>
        <p:spPr>
          <a:xfrm>
            <a:off x="2624746" y="1707388"/>
            <a:ext cx="2675309" cy="2852420"/>
          </a:xfrm>
          <a:prstGeom prst="rect">
            <a:avLst/>
          </a:prstGeom>
        </p:spPr>
      </p:pic>
      <p:pic>
        <p:nvPicPr>
          <p:cNvPr id="9" name="Picture 8">
            <a:extLst>
              <a:ext uri="{FF2B5EF4-FFF2-40B4-BE49-F238E27FC236}">
                <a16:creationId xmlns:a16="http://schemas.microsoft.com/office/drawing/2014/main" id="{18663394-51A8-543C-17E1-5727731B36BE}"/>
              </a:ext>
            </a:extLst>
          </p:cNvPr>
          <p:cNvPicPr>
            <a:picLocks noChangeAspect="1"/>
          </p:cNvPicPr>
          <p:nvPr/>
        </p:nvPicPr>
        <p:blipFill>
          <a:blip r:embed="rId4"/>
          <a:stretch>
            <a:fillRect/>
          </a:stretch>
        </p:blipFill>
        <p:spPr>
          <a:xfrm>
            <a:off x="5311190" y="1707388"/>
            <a:ext cx="2505250" cy="2852420"/>
          </a:xfrm>
          <a:prstGeom prst="rect">
            <a:avLst/>
          </a:prstGeom>
        </p:spPr>
      </p:pic>
      <p:pic>
        <p:nvPicPr>
          <p:cNvPr id="11" name="Picture 10">
            <a:extLst>
              <a:ext uri="{FF2B5EF4-FFF2-40B4-BE49-F238E27FC236}">
                <a16:creationId xmlns:a16="http://schemas.microsoft.com/office/drawing/2014/main" id="{3BA5DA87-9A13-924A-8079-8169000DDD6A}"/>
              </a:ext>
            </a:extLst>
          </p:cNvPr>
          <p:cNvPicPr>
            <a:picLocks noChangeAspect="1"/>
          </p:cNvPicPr>
          <p:nvPr/>
        </p:nvPicPr>
        <p:blipFill>
          <a:blip r:embed="rId5"/>
          <a:stretch>
            <a:fillRect/>
          </a:stretch>
        </p:blipFill>
        <p:spPr>
          <a:xfrm>
            <a:off x="8107680" y="1365250"/>
            <a:ext cx="3657600" cy="4127500"/>
          </a:xfrm>
          <a:prstGeom prst="rect">
            <a:avLst/>
          </a:prstGeom>
        </p:spPr>
      </p:pic>
    </p:spTree>
    <p:extLst>
      <p:ext uri="{BB962C8B-B14F-4D97-AF65-F5344CB8AC3E}">
        <p14:creationId xmlns:p14="http://schemas.microsoft.com/office/powerpoint/2010/main" val="259984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89D7-9F7E-83B8-4FDD-D1971DB9658D}"/>
              </a:ext>
            </a:extLst>
          </p:cNvPr>
          <p:cNvSpPr>
            <a:spLocks noGrp="1"/>
          </p:cNvSpPr>
          <p:nvPr>
            <p:ph type="title"/>
          </p:nvPr>
        </p:nvSpPr>
        <p:spPr/>
        <p:txBody>
          <a:bodyPr/>
          <a:lstStyle/>
          <a:p>
            <a:r>
              <a:rPr lang="en-NP" dirty="0"/>
              <a:t>Bits and possible colors</a:t>
            </a:r>
          </a:p>
        </p:txBody>
      </p:sp>
      <p:pic>
        <p:nvPicPr>
          <p:cNvPr id="5" name="Content Placeholder 4">
            <a:extLst>
              <a:ext uri="{FF2B5EF4-FFF2-40B4-BE49-F238E27FC236}">
                <a16:creationId xmlns:a16="http://schemas.microsoft.com/office/drawing/2014/main" id="{AD400228-4A28-7E11-99AC-C903B7659A81}"/>
              </a:ext>
            </a:extLst>
          </p:cNvPr>
          <p:cNvPicPr>
            <a:picLocks noGrp="1" noChangeAspect="1"/>
          </p:cNvPicPr>
          <p:nvPr>
            <p:ph idx="1"/>
          </p:nvPr>
        </p:nvPicPr>
        <p:blipFill>
          <a:blip r:embed="rId2"/>
          <a:stretch>
            <a:fillRect/>
          </a:stretch>
        </p:blipFill>
        <p:spPr>
          <a:xfrm>
            <a:off x="578942" y="1895348"/>
            <a:ext cx="7160946" cy="4051300"/>
          </a:xfrm>
        </p:spPr>
      </p:pic>
    </p:spTree>
    <p:extLst>
      <p:ext uri="{BB962C8B-B14F-4D97-AF65-F5344CB8AC3E}">
        <p14:creationId xmlns:p14="http://schemas.microsoft.com/office/powerpoint/2010/main" val="250102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A9A9-2625-AEBB-1E03-0471E8CF4F2C}"/>
              </a:ext>
            </a:extLst>
          </p:cNvPr>
          <p:cNvSpPr>
            <a:spLocks noGrp="1"/>
          </p:cNvSpPr>
          <p:nvPr>
            <p:ph type="title"/>
          </p:nvPr>
        </p:nvSpPr>
        <p:spPr/>
        <p:txBody>
          <a:bodyPr/>
          <a:lstStyle/>
          <a:p>
            <a:r>
              <a:rPr lang="en-NP" dirty="0"/>
              <a:t>Bits and possible colors</a:t>
            </a:r>
          </a:p>
        </p:txBody>
      </p:sp>
      <p:pic>
        <p:nvPicPr>
          <p:cNvPr id="7" name="Online Media 6" descr="RGB Colour Explained">
            <a:hlinkClick r:id="" action="ppaction://media"/>
            <a:extLst>
              <a:ext uri="{FF2B5EF4-FFF2-40B4-BE49-F238E27FC236}">
                <a16:creationId xmlns:a16="http://schemas.microsoft.com/office/drawing/2014/main" id="{9010E095-0209-29A6-9DD6-05D90EEC71F8}"/>
              </a:ext>
            </a:extLst>
          </p:cNvPr>
          <p:cNvPicPr>
            <a:picLocks noGrp="1" noRot="1" noChangeAspect="1"/>
          </p:cNvPicPr>
          <p:nvPr>
            <p:ph idx="1"/>
            <a:videoFile r:link="rId1"/>
          </p:nvPr>
        </p:nvPicPr>
        <p:blipFill>
          <a:blip r:embed="rId3"/>
          <a:stretch>
            <a:fillRect/>
          </a:stretch>
        </p:blipFill>
        <p:spPr>
          <a:xfrm>
            <a:off x="1608083" y="1608739"/>
            <a:ext cx="9095777" cy="5138902"/>
          </a:xfrm>
          <a:prstGeom prst="rect">
            <a:avLst/>
          </a:prstGeom>
        </p:spPr>
      </p:pic>
    </p:spTree>
    <p:extLst>
      <p:ext uri="{BB962C8B-B14F-4D97-AF65-F5344CB8AC3E}">
        <p14:creationId xmlns:p14="http://schemas.microsoft.com/office/powerpoint/2010/main" val="24552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{76F79288-0C5A-E84F-9F31-EF166E69F176}tf10001070</Template>
  <TotalTime>6551</TotalTime>
  <Words>2794</Words>
  <Application>Microsoft Macintosh PowerPoint</Application>
  <PresentationFormat>Widescreen</PresentationFormat>
  <Paragraphs>218</Paragraphs>
  <Slides>51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-webkit-standard</vt:lpstr>
      <vt:lpstr>Arial</vt:lpstr>
      <vt:lpstr>Calibri</vt:lpstr>
      <vt:lpstr>Gothambook</vt:lpstr>
      <vt:lpstr>Jost</vt:lpstr>
      <vt:lpstr>Muli</vt:lpstr>
      <vt:lpstr>Rockwell</vt:lpstr>
      <vt:lpstr>Rockwell Condensed</vt:lpstr>
      <vt:lpstr>Rockwell Extra Bold</vt:lpstr>
      <vt:lpstr>Wingdings</vt:lpstr>
      <vt:lpstr>Wood Type</vt:lpstr>
      <vt:lpstr>Chapter 3 :       image and graphics</vt:lpstr>
      <vt:lpstr> introduction</vt:lpstr>
      <vt:lpstr>Basic Concepts (1.Depth)</vt:lpstr>
      <vt:lpstr>Basic Concepts (1.Depth)</vt:lpstr>
      <vt:lpstr>RAW vs JPEG</vt:lpstr>
      <vt:lpstr>Variation of bits in greyscale image (Banding Effect)</vt:lpstr>
      <vt:lpstr>Color image (RGB)</vt:lpstr>
      <vt:lpstr>Bits and possible colors</vt:lpstr>
      <vt:lpstr>Bits and possible colors</vt:lpstr>
      <vt:lpstr>Basic Concepts (2. Resolution)</vt:lpstr>
      <vt:lpstr>Resolution and Density</vt:lpstr>
      <vt:lpstr>Resolution</vt:lpstr>
      <vt:lpstr>RGB Example</vt:lpstr>
      <vt:lpstr>Image Size</vt:lpstr>
      <vt:lpstr>Example</vt:lpstr>
      <vt:lpstr>Image Formats</vt:lpstr>
      <vt:lpstr>Image Formats</vt:lpstr>
      <vt:lpstr>Image Formats</vt:lpstr>
      <vt:lpstr>Image Formats</vt:lpstr>
      <vt:lpstr>Image Formats</vt:lpstr>
      <vt:lpstr>Dithering</vt:lpstr>
      <vt:lpstr>Dithering..contd</vt:lpstr>
      <vt:lpstr>Dithering_Example</vt:lpstr>
      <vt:lpstr>: 16-color to 5 color</vt:lpstr>
      <vt:lpstr>Dithering result of 5 color</vt:lpstr>
      <vt:lpstr>Image recognition steps</vt:lpstr>
      <vt:lpstr>1. Formatting</vt:lpstr>
      <vt:lpstr>Key Tasks in the Formatting</vt:lpstr>
      <vt:lpstr>Key Tasks in the Formatting</vt:lpstr>
      <vt:lpstr>Key Tasks in the Formatting</vt:lpstr>
      <vt:lpstr>Benefits of the Formatting Step </vt:lpstr>
      <vt:lpstr>2. Conditioning</vt:lpstr>
      <vt:lpstr>Key Tasks in the Conditioning </vt:lpstr>
      <vt:lpstr>Benefits of Conditioning</vt:lpstr>
      <vt:lpstr>3. LAbeling</vt:lpstr>
      <vt:lpstr>Applications of Labeling</vt:lpstr>
      <vt:lpstr>Benefits of Labeling</vt:lpstr>
      <vt:lpstr>4. Grouping</vt:lpstr>
      <vt:lpstr>Key Tasks in the Grouping </vt:lpstr>
      <vt:lpstr>5. Extracting</vt:lpstr>
      <vt:lpstr>Steps of the Extracting</vt:lpstr>
      <vt:lpstr>6. matching</vt:lpstr>
      <vt:lpstr>Benefits of the Matching </vt:lpstr>
      <vt:lpstr>Segmentation</vt:lpstr>
      <vt:lpstr>Edge Detection</vt:lpstr>
      <vt:lpstr>Binary Thresholding</vt:lpstr>
      <vt:lpstr>Edge Detection</vt:lpstr>
      <vt:lpstr>Histogram</vt:lpstr>
      <vt:lpstr>Histogram</vt:lpstr>
      <vt:lpstr>Histogram</vt:lpstr>
      <vt:lpstr>END of chapter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Graphics and Image</dc:title>
  <dc:creator>Microsoft Office User</dc:creator>
  <cp:lastModifiedBy>Microsoft Office User</cp:lastModifiedBy>
  <cp:revision>8</cp:revision>
  <dcterms:created xsi:type="dcterms:W3CDTF">2021-11-16T13:55:41Z</dcterms:created>
  <dcterms:modified xsi:type="dcterms:W3CDTF">2024-11-26T02:06:06Z</dcterms:modified>
</cp:coreProperties>
</file>